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sldIdLst>
    <p:sldId id="256" r:id="rId2"/>
    <p:sldId id="257" r:id="rId3"/>
    <p:sldId id="266" r:id="rId4"/>
    <p:sldId id="268" r:id="rId5"/>
    <p:sldId id="269" r:id="rId6"/>
    <p:sldId id="258" r:id="rId7"/>
    <p:sldId id="259" r:id="rId8"/>
    <p:sldId id="260" r:id="rId9"/>
    <p:sldId id="277" r:id="rId10"/>
    <p:sldId id="267" r:id="rId11"/>
    <p:sldId id="281" r:id="rId12"/>
    <p:sldId id="272" r:id="rId13"/>
    <p:sldId id="273" r:id="rId14"/>
    <p:sldId id="274" r:id="rId15"/>
    <p:sldId id="270" r:id="rId16"/>
    <p:sldId id="271" r:id="rId17"/>
    <p:sldId id="275" r:id="rId18"/>
    <p:sldId id="276" r:id="rId19"/>
    <p:sldId id="278" r:id="rId20"/>
    <p:sldId id="279" r:id="rId21"/>
    <p:sldId id="280" r:id="rId22"/>
    <p:sldId id="282" r:id="rId23"/>
    <p:sldId id="283" r:id="rId24"/>
    <p:sldId id="284" r:id="rId25"/>
    <p:sldId id="3971" r:id="rId26"/>
    <p:sldId id="3972" r:id="rId27"/>
    <p:sldId id="3977" r:id="rId28"/>
    <p:sldId id="3978" r:id="rId29"/>
    <p:sldId id="3979" r:id="rId30"/>
    <p:sldId id="3980" r:id="rId31"/>
    <p:sldId id="3981" r:id="rId32"/>
    <p:sldId id="3982" r:id="rId33"/>
    <p:sldId id="3983" r:id="rId34"/>
    <p:sldId id="3984" r:id="rId35"/>
    <p:sldId id="3976" r:id="rId36"/>
    <p:sldId id="3974" r:id="rId37"/>
    <p:sldId id="3975"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46" autoAdjust="0"/>
    <p:restoredTop sz="94660"/>
  </p:normalViewPr>
  <p:slideViewPr>
    <p:cSldViewPr snapToGrid="0">
      <p:cViewPr varScale="1">
        <p:scale>
          <a:sx n="78" d="100"/>
          <a:sy n="78" d="100"/>
        </p:scale>
        <p:origin x="91"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0E608F-8181-4D54-B8DF-A573B937EDD7}" type="datetimeFigureOut">
              <a:rPr lang="en-US" smtClean="0"/>
              <a:t>5/18/2025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E50595-443E-46D3-B7D2-807E758D370A}" type="slidenum">
              <a:rPr lang="en-US" smtClean="0"/>
              <a:t>‹#›</a:t>
            </a:fld>
            <a:endParaRPr lang="en-US"/>
          </a:p>
        </p:txBody>
      </p:sp>
    </p:spTree>
    <p:extLst>
      <p:ext uri="{BB962C8B-B14F-4D97-AF65-F5344CB8AC3E}">
        <p14:creationId xmlns:p14="http://schemas.microsoft.com/office/powerpoint/2010/main" val="17735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50595-443E-46D3-B7D2-807E758D370A}" type="slidenum">
              <a:rPr lang="en-US" smtClean="0"/>
              <a:t>1</a:t>
            </a:fld>
            <a:endParaRPr lang="en-US"/>
          </a:p>
        </p:txBody>
      </p:sp>
    </p:spTree>
    <p:extLst>
      <p:ext uri="{BB962C8B-B14F-4D97-AF65-F5344CB8AC3E}">
        <p14:creationId xmlns:p14="http://schemas.microsoft.com/office/powerpoint/2010/main" val="72149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EBDA39-658A-43A2-8754-FEDEF9CA5A70}" type="slidenum">
              <a:rPr lang="en-US" smtClean="0"/>
              <a:pPr/>
              <a:t>25</a:t>
            </a:fld>
            <a:endParaRPr lang="en-US" dirty="0"/>
          </a:p>
        </p:txBody>
      </p:sp>
    </p:spTree>
    <p:extLst>
      <p:ext uri="{BB962C8B-B14F-4D97-AF65-F5344CB8AC3E}">
        <p14:creationId xmlns:p14="http://schemas.microsoft.com/office/powerpoint/2010/main" val="422347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66BBB1-87D1-4E7F-A880-EF4AA25A6A20}" type="datetime1">
              <a:rPr lang="en-US" smtClean="0"/>
              <a:t>5/18/2025</a:t>
            </a:fld>
            <a:endParaRPr lang="en-US"/>
          </a:p>
        </p:txBody>
      </p:sp>
      <p:sp>
        <p:nvSpPr>
          <p:cNvPr id="5" name="Footer Placeholder 4"/>
          <p:cNvSpPr>
            <a:spLocks noGrp="1"/>
          </p:cNvSpPr>
          <p:nvPr>
            <p:ph type="ftr" sz="quarter" idx="11"/>
          </p:nvPr>
        </p:nvSpPr>
        <p:spPr>
          <a:xfrm>
            <a:off x="2416500" y="329307"/>
            <a:ext cx="4973915" cy="309201"/>
          </a:xfrm>
        </p:spPr>
        <p:txBody>
          <a:bodyPr/>
          <a:lstStyle/>
          <a:p>
            <a:r>
              <a:rPr lang="en-US"/>
              <a:t>Eye for the Obvious</a:t>
            </a:r>
          </a:p>
        </p:txBody>
      </p:sp>
      <p:sp>
        <p:nvSpPr>
          <p:cNvPr id="6" name="Slide Number Placeholder 5"/>
          <p:cNvSpPr>
            <a:spLocks noGrp="1"/>
          </p:cNvSpPr>
          <p:nvPr>
            <p:ph type="sldNum" sz="quarter" idx="12"/>
          </p:nvPr>
        </p:nvSpPr>
        <p:spPr>
          <a:xfrm>
            <a:off x="1437664" y="798973"/>
            <a:ext cx="811019" cy="503578"/>
          </a:xfrm>
        </p:spPr>
        <p:txBody>
          <a:bodyPr/>
          <a:lstStyle/>
          <a:p>
            <a:fld id="{8D311328-86CE-48CB-8692-288FB545BF2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551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1533A-87FE-4F47-905E-5BD227EF1CD5}" type="datetime1">
              <a:rPr lang="en-US" smtClean="0"/>
              <a:t>5/18/2025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624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8C1D4E-9EC0-4686-9419-B7A1E20DABBD}" type="datetime1">
              <a:rPr lang="en-US" smtClean="0"/>
              <a:t>5/18/2025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674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10968-BC51-41B3-B965-BDE5C7CC2DD1}" type="datetime1">
              <a:rPr lang="en-US" smtClean="0"/>
              <a:t>5/18/2025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366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34C11-1563-4A94-BD64-57E1B2D8759A}" type="datetime1">
              <a:rPr lang="en-US" smtClean="0"/>
              <a:t>5/18/2025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055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A2EF1-08EB-4D30-8809-B355BFE1A071}" type="datetime1">
              <a:rPr lang="en-US" smtClean="0"/>
              <a:t>5/18/2025</a:t>
            </a:fld>
            <a:endParaRPr lang="en-US"/>
          </a:p>
        </p:txBody>
      </p:sp>
      <p:sp>
        <p:nvSpPr>
          <p:cNvPr id="6" name="Footer Placeholder 5"/>
          <p:cNvSpPr>
            <a:spLocks noGrp="1"/>
          </p:cNvSpPr>
          <p:nvPr>
            <p:ph type="ftr" sz="quarter" idx="11"/>
          </p:nvPr>
        </p:nvSpPr>
        <p:spPr/>
        <p:txBody>
          <a:bodyPr/>
          <a:lstStyle/>
          <a:p>
            <a:r>
              <a:rPr lang="en-US"/>
              <a:t>Eye for the Obvious</a:t>
            </a:r>
          </a:p>
        </p:txBody>
      </p:sp>
      <p:sp>
        <p:nvSpPr>
          <p:cNvPr id="7" name="Slide Number Placeholder 6"/>
          <p:cNvSpPr>
            <a:spLocks noGrp="1"/>
          </p:cNvSpPr>
          <p:nvPr>
            <p:ph type="sldNum" sz="quarter" idx="12"/>
          </p:nvPr>
        </p:nvSpPr>
        <p:spPr/>
        <p:txBody>
          <a:bodyPr/>
          <a:lstStyle/>
          <a:p>
            <a:fld id="{8D311328-86CE-48CB-8692-288FB545BF2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293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284153-C481-41C8-B7A2-AD74C7FD6692}" type="datetime1">
              <a:rPr lang="en-US" smtClean="0"/>
              <a:t>5/18/2025</a:t>
            </a:fld>
            <a:endParaRPr lang="en-US"/>
          </a:p>
        </p:txBody>
      </p:sp>
      <p:sp>
        <p:nvSpPr>
          <p:cNvPr id="8" name="Footer Placeholder 7"/>
          <p:cNvSpPr>
            <a:spLocks noGrp="1"/>
          </p:cNvSpPr>
          <p:nvPr>
            <p:ph type="ftr" sz="quarter" idx="11"/>
          </p:nvPr>
        </p:nvSpPr>
        <p:spPr/>
        <p:txBody>
          <a:bodyPr/>
          <a:lstStyle/>
          <a:p>
            <a:r>
              <a:rPr lang="en-US"/>
              <a:t>Eye for the Obvious</a:t>
            </a:r>
          </a:p>
        </p:txBody>
      </p:sp>
      <p:sp>
        <p:nvSpPr>
          <p:cNvPr id="9" name="Slide Number Placeholder 8"/>
          <p:cNvSpPr>
            <a:spLocks noGrp="1"/>
          </p:cNvSpPr>
          <p:nvPr>
            <p:ph type="sldNum" sz="quarter" idx="12"/>
          </p:nvPr>
        </p:nvSpPr>
        <p:spPr/>
        <p:txBody>
          <a:bodyPr/>
          <a:lstStyle/>
          <a:p>
            <a:fld id="{8D311328-86CE-48CB-8692-288FB545BF2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968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3F4009-E20A-4D20-B4DA-D6BE81FD5E01}" type="datetime1">
              <a:rPr lang="en-US" smtClean="0"/>
              <a:t>5/18/2025</a:t>
            </a:fld>
            <a:endParaRPr lang="en-US"/>
          </a:p>
        </p:txBody>
      </p:sp>
      <p:sp>
        <p:nvSpPr>
          <p:cNvPr id="4" name="Footer Placeholder 3"/>
          <p:cNvSpPr>
            <a:spLocks noGrp="1"/>
          </p:cNvSpPr>
          <p:nvPr>
            <p:ph type="ftr" sz="quarter" idx="11"/>
          </p:nvPr>
        </p:nvSpPr>
        <p:spPr/>
        <p:txBody>
          <a:bodyPr/>
          <a:lstStyle/>
          <a:p>
            <a:r>
              <a:rPr lang="en-US"/>
              <a:t>Eye for the Obvious</a:t>
            </a:r>
          </a:p>
        </p:txBody>
      </p:sp>
      <p:sp>
        <p:nvSpPr>
          <p:cNvPr id="5" name="Slide Number Placeholder 4"/>
          <p:cNvSpPr>
            <a:spLocks noGrp="1"/>
          </p:cNvSpPr>
          <p:nvPr>
            <p:ph type="sldNum" sz="quarter" idx="12"/>
          </p:nvPr>
        </p:nvSpPr>
        <p:spPr/>
        <p:txBody>
          <a:bodyPr/>
          <a:lstStyle/>
          <a:p>
            <a:fld id="{8D311328-86CE-48CB-8692-288FB545BF2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287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p:cNvSpPr>
            <a:spLocks noGrp="1"/>
          </p:cNvSpPr>
          <p:nvPr>
            <p:ph type="ftr" sz="quarter" idx="11"/>
          </p:nvPr>
        </p:nvSpPr>
        <p:spPr/>
        <p:txBody>
          <a:bodyPr/>
          <a:lstStyle/>
          <a:p>
            <a:r>
              <a:rPr lang="en-US"/>
              <a:t>Eye for the Obvious</a:t>
            </a:r>
          </a:p>
        </p:txBody>
      </p:sp>
      <p:sp>
        <p:nvSpPr>
          <p:cNvPr id="4" name="Slide Number Placeholder 3"/>
          <p:cNvSpPr>
            <a:spLocks noGrp="1"/>
          </p:cNvSpPr>
          <p:nvPr>
            <p:ph type="sldNum" sz="quarter" idx="12"/>
          </p:nvPr>
        </p:nvSpPr>
        <p:spPr/>
        <p:txBody>
          <a:bodyPr/>
          <a:lstStyle/>
          <a:p>
            <a:fld id="{8D311328-86CE-48CB-8692-288FB545BF2E}" type="slidenum">
              <a:rPr lang="en-US" smtClean="0"/>
              <a:t>‹#›</a:t>
            </a:fld>
            <a:endParaRPr lang="en-US"/>
          </a:p>
        </p:txBody>
      </p:sp>
    </p:spTree>
    <p:extLst>
      <p:ext uri="{BB962C8B-B14F-4D97-AF65-F5344CB8AC3E}">
        <p14:creationId xmlns:p14="http://schemas.microsoft.com/office/powerpoint/2010/main" val="292538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5B187B-DD75-4932-8032-46F6D3D8B421}" type="datetime1">
              <a:rPr lang="en-US" smtClean="0"/>
              <a:t>5/18/2025</a:t>
            </a:fld>
            <a:endParaRPr lang="en-US"/>
          </a:p>
        </p:txBody>
      </p:sp>
      <p:sp>
        <p:nvSpPr>
          <p:cNvPr id="6" name="Footer Placeholder 5"/>
          <p:cNvSpPr>
            <a:spLocks noGrp="1"/>
          </p:cNvSpPr>
          <p:nvPr>
            <p:ph type="ftr" sz="quarter" idx="11"/>
          </p:nvPr>
        </p:nvSpPr>
        <p:spPr/>
        <p:txBody>
          <a:bodyPr/>
          <a:lstStyle/>
          <a:p>
            <a:r>
              <a:rPr lang="en-US"/>
              <a:t>Eye for the Obvious</a:t>
            </a:r>
          </a:p>
        </p:txBody>
      </p:sp>
      <p:sp>
        <p:nvSpPr>
          <p:cNvPr id="7" name="Slide Number Placeholder 6"/>
          <p:cNvSpPr>
            <a:spLocks noGrp="1"/>
          </p:cNvSpPr>
          <p:nvPr>
            <p:ph type="sldNum" sz="quarter" idx="12"/>
          </p:nvPr>
        </p:nvSpPr>
        <p:spPr/>
        <p:txBody>
          <a:bodyPr/>
          <a:lstStyle/>
          <a:p>
            <a:fld id="{8D311328-86CE-48CB-8692-288FB545BF2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114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F1A7D9D-0D73-4E82-A14C-CCE23A19B513}" type="datetime1">
              <a:rPr lang="en-US" smtClean="0"/>
              <a:t>5/18/2025</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Eye for the Obvious</a:t>
            </a:r>
          </a:p>
        </p:txBody>
      </p:sp>
      <p:sp>
        <p:nvSpPr>
          <p:cNvPr id="7" name="Slide Number Placeholder 6"/>
          <p:cNvSpPr>
            <a:spLocks noGrp="1"/>
          </p:cNvSpPr>
          <p:nvPr>
            <p:ph type="sldNum" sz="quarter" idx="12"/>
          </p:nvPr>
        </p:nvSpPr>
        <p:spPr/>
        <p:txBody>
          <a:bodyPr/>
          <a:lstStyle/>
          <a:p>
            <a:fld id="{8D311328-86CE-48CB-8692-288FB545BF2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609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D570DB1-FE5A-4F2E-A097-CDAE05435111}" type="datetime1">
              <a:rPr lang="en-US" smtClean="0"/>
              <a:t>5/18/2025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Eye for the Obvious</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D311328-86CE-48CB-8692-288FB545BF2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685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handwritingdocumentexamination.com/pages/free-peter-wils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youtube.com/@sanjoaquinvalleytransparency1?si=_JC7VIAhzYZj9Rwf" TargetMode="External"/><Relationship Id="rId4" Type="http://schemas.openxmlformats.org/officeDocument/2006/relationships/hyperlink" Target="https://www.youtube.com/watch?v=fudD04E_9y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hyperlink" Target="https://www.mercurynews.com/2007/01/31/can-an-ex-prosecutor-let-g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paloaltoonline.com/morgue/news/1996_Apr_5.MURDER.html"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hyperlink" Target="https://www.sfgate.com/bayarea/article/SANTA-CLARA-COUNTY-Palo-Alto-Man-to-Get-Life-2767269.ph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9666647" cy="2387600"/>
          </a:xfrm>
        </p:spPr>
        <p:txBody>
          <a:bodyPr>
            <a:normAutofit fontScale="90000"/>
          </a:bodyPr>
          <a:lstStyle/>
          <a:p>
            <a:r>
              <a:rPr lang="en-US" dirty="0"/>
              <a:t>Peter Wilson: Writ of Habeas Corpus – Officer Michael Yore</a:t>
            </a:r>
          </a:p>
        </p:txBody>
      </p:sp>
      <p:sp>
        <p:nvSpPr>
          <p:cNvPr id="3" name="Subtitle 2"/>
          <p:cNvSpPr>
            <a:spLocks noGrp="1"/>
          </p:cNvSpPr>
          <p:nvPr>
            <p:ph type="subTitle" idx="1"/>
          </p:nvPr>
        </p:nvSpPr>
        <p:spPr>
          <a:xfrm>
            <a:off x="1524000" y="3509963"/>
            <a:ext cx="9144000" cy="1655762"/>
          </a:xfrm>
        </p:spPr>
        <p:txBody>
          <a:bodyPr/>
          <a:lstStyle/>
          <a:p>
            <a:r>
              <a:rPr lang="en-US" dirty="0"/>
              <a:t>Nanette M. Barto, CQDE</a:t>
            </a:r>
          </a:p>
          <a:p>
            <a:r>
              <a:rPr lang="en-US" dirty="0"/>
              <a:t>Eye for the Obvious</a:t>
            </a:r>
          </a:p>
        </p:txBody>
      </p:sp>
      <p:sp>
        <p:nvSpPr>
          <p:cNvPr id="4" name="Date Placeholder 3"/>
          <p:cNvSpPr>
            <a:spLocks noGrp="1"/>
          </p:cNvSpPr>
          <p:nvPr>
            <p:ph type="dt" sz="half" idx="10"/>
          </p:nvPr>
        </p:nvSpPr>
        <p:spPr/>
        <p:txBody>
          <a:bodyPr/>
          <a:lstStyle/>
          <a:p>
            <a:fld id="{9DB31D80-0E9A-4620-8222-AD3E689D99FB}" type="datetime1">
              <a:rPr lang="en-US" smtClean="0"/>
              <a:t>5/18/2025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1</a:t>
            </a:fld>
            <a:endParaRPr lang="en-US"/>
          </a:p>
        </p:txBody>
      </p:sp>
      <p:pic>
        <p:nvPicPr>
          <p:cNvPr id="8" name="Picture 7">
            <a:extLst>
              <a:ext uri="{FF2B5EF4-FFF2-40B4-BE49-F238E27FC236}">
                <a16:creationId xmlns:a16="http://schemas.microsoft.com/office/drawing/2014/main" id="{418CD9EF-5765-86A2-6BD7-6585935C1278}"/>
              </a:ext>
            </a:extLst>
          </p:cNvPr>
          <p:cNvPicPr>
            <a:picLocks noChangeAspect="1"/>
          </p:cNvPicPr>
          <p:nvPr/>
        </p:nvPicPr>
        <p:blipFill>
          <a:blip r:embed="rId3"/>
          <a:stretch>
            <a:fillRect/>
          </a:stretch>
        </p:blipFill>
        <p:spPr>
          <a:xfrm>
            <a:off x="5623123" y="3833353"/>
            <a:ext cx="5044877" cy="1051651"/>
          </a:xfrm>
          <a:prstGeom prst="rect">
            <a:avLst/>
          </a:prstGeom>
        </p:spPr>
      </p:pic>
    </p:spTree>
    <p:extLst>
      <p:ext uri="{BB962C8B-B14F-4D97-AF65-F5344CB8AC3E}">
        <p14:creationId xmlns:p14="http://schemas.microsoft.com/office/powerpoint/2010/main" val="24028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9EB9F-5D83-C833-196D-9E620AE85AFD}"/>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AFDDD0E1-B911-5F4B-0F53-2DADE1F4CF37}"/>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CDF37BFC-1905-EA95-E815-1A734D826FA9}"/>
              </a:ext>
            </a:extLst>
          </p:cNvPr>
          <p:cNvSpPr>
            <a:spLocks noGrp="1"/>
          </p:cNvSpPr>
          <p:nvPr>
            <p:ph type="sldNum" sz="quarter" idx="12"/>
          </p:nvPr>
        </p:nvSpPr>
        <p:spPr/>
        <p:txBody>
          <a:bodyPr/>
          <a:lstStyle/>
          <a:p>
            <a:fld id="{8D311328-86CE-48CB-8692-288FB545BF2E}" type="slidenum">
              <a:rPr lang="en-US" smtClean="0"/>
              <a:t>10</a:t>
            </a:fld>
            <a:endParaRPr lang="en-US"/>
          </a:p>
        </p:txBody>
      </p:sp>
      <p:pic>
        <p:nvPicPr>
          <p:cNvPr id="6" name="Picture 5">
            <a:extLst>
              <a:ext uri="{FF2B5EF4-FFF2-40B4-BE49-F238E27FC236}">
                <a16:creationId xmlns:a16="http://schemas.microsoft.com/office/drawing/2014/main" id="{C53F5315-0777-1DB3-6052-0755E544264A}"/>
              </a:ext>
            </a:extLst>
          </p:cNvPr>
          <p:cNvPicPr>
            <a:picLocks noChangeAspect="1"/>
          </p:cNvPicPr>
          <p:nvPr/>
        </p:nvPicPr>
        <p:blipFill>
          <a:blip r:embed="rId2"/>
          <a:stretch>
            <a:fillRect/>
          </a:stretch>
        </p:blipFill>
        <p:spPr>
          <a:xfrm>
            <a:off x="4329386" y="419707"/>
            <a:ext cx="7186283" cy="4961050"/>
          </a:xfrm>
          <a:prstGeom prst="rect">
            <a:avLst/>
          </a:prstGeom>
        </p:spPr>
      </p:pic>
      <p:cxnSp>
        <p:nvCxnSpPr>
          <p:cNvPr id="8" name="Straight Connector 7">
            <a:extLst>
              <a:ext uri="{FF2B5EF4-FFF2-40B4-BE49-F238E27FC236}">
                <a16:creationId xmlns:a16="http://schemas.microsoft.com/office/drawing/2014/main" id="{7CB3C558-2C82-56E4-5B73-D1ED3AA43403}"/>
              </a:ext>
            </a:extLst>
          </p:cNvPr>
          <p:cNvCxnSpPr>
            <a:cxnSpLocks/>
          </p:cNvCxnSpPr>
          <p:nvPr/>
        </p:nvCxnSpPr>
        <p:spPr>
          <a:xfrm flipV="1">
            <a:off x="5356309" y="860958"/>
            <a:ext cx="2133600" cy="2733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584C9-92AE-6869-457F-A8FABBA2BF50}"/>
              </a:ext>
            </a:extLst>
          </p:cNvPr>
          <p:cNvCxnSpPr>
            <a:cxnSpLocks/>
          </p:cNvCxnSpPr>
          <p:nvPr/>
        </p:nvCxnSpPr>
        <p:spPr>
          <a:xfrm flipH="1" flipV="1">
            <a:off x="7489909" y="860958"/>
            <a:ext cx="3421626" cy="27509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6CF37A-74E0-E1AA-3A99-1C00DDCF9594}"/>
              </a:ext>
            </a:extLst>
          </p:cNvPr>
          <p:cNvCxnSpPr>
            <a:cxnSpLocks/>
          </p:cNvCxnSpPr>
          <p:nvPr/>
        </p:nvCxnSpPr>
        <p:spPr>
          <a:xfrm flipV="1">
            <a:off x="10911535" y="3306732"/>
            <a:ext cx="213576" cy="2875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3F5336E-136E-473C-8C0F-B160DA44DAC9}"/>
              </a:ext>
            </a:extLst>
          </p:cNvPr>
          <p:cNvPicPr>
            <a:picLocks noChangeAspect="1"/>
          </p:cNvPicPr>
          <p:nvPr/>
        </p:nvPicPr>
        <p:blipFill>
          <a:blip r:embed="rId3"/>
          <a:stretch>
            <a:fillRect/>
          </a:stretch>
        </p:blipFill>
        <p:spPr>
          <a:xfrm>
            <a:off x="6423109" y="4065110"/>
            <a:ext cx="2008192" cy="2399399"/>
          </a:xfrm>
          <a:prstGeom prst="rect">
            <a:avLst/>
          </a:prstGeom>
        </p:spPr>
      </p:pic>
      <p:sp>
        <p:nvSpPr>
          <p:cNvPr id="22" name="TextBox 21">
            <a:extLst>
              <a:ext uri="{FF2B5EF4-FFF2-40B4-BE49-F238E27FC236}">
                <a16:creationId xmlns:a16="http://schemas.microsoft.com/office/drawing/2014/main" id="{2BE4A245-B5F4-8CB0-ABCD-3E026CC410AE}"/>
              </a:ext>
            </a:extLst>
          </p:cNvPr>
          <p:cNvSpPr txBox="1"/>
          <p:nvPr/>
        </p:nvSpPr>
        <p:spPr>
          <a:xfrm rot="18540437">
            <a:off x="6303452" y="1211979"/>
            <a:ext cx="2057893" cy="2031325"/>
          </a:xfrm>
          <a:prstGeom prst="rect">
            <a:avLst/>
          </a:prstGeom>
          <a:noFill/>
        </p:spPr>
        <p:txBody>
          <a:bodyPr wrap="square" rtlCol="0">
            <a:spAutoFit/>
          </a:bodyPr>
          <a:lstStyle/>
          <a:p>
            <a:r>
              <a:rPr lang="en-US" sz="3600" b="1" dirty="0">
                <a:solidFill>
                  <a:srgbClr val="FF0000"/>
                </a:solidFill>
              </a:rPr>
              <a:t>X</a:t>
            </a:r>
          </a:p>
          <a:p>
            <a:r>
              <a:rPr lang="en-US" b="1" dirty="0">
                <a:solidFill>
                  <a:srgbClr val="FF0000"/>
                </a:solidFill>
              </a:rPr>
              <a:t> Pay Phone to call Yellow Cab at</a:t>
            </a:r>
          </a:p>
          <a:p>
            <a:r>
              <a:rPr lang="en-US" b="1" dirty="0">
                <a:solidFill>
                  <a:srgbClr val="FF0000"/>
                </a:solidFill>
              </a:rPr>
              <a:t>1:40pm for pickup at his house at 2:00pm</a:t>
            </a:r>
          </a:p>
        </p:txBody>
      </p:sp>
      <p:sp>
        <p:nvSpPr>
          <p:cNvPr id="23" name="TextBox 22">
            <a:extLst>
              <a:ext uri="{FF2B5EF4-FFF2-40B4-BE49-F238E27FC236}">
                <a16:creationId xmlns:a16="http://schemas.microsoft.com/office/drawing/2014/main" id="{36F94935-9528-60ED-C028-1F2349E82449}"/>
              </a:ext>
            </a:extLst>
          </p:cNvPr>
          <p:cNvSpPr txBox="1"/>
          <p:nvPr/>
        </p:nvSpPr>
        <p:spPr>
          <a:xfrm rot="18601646">
            <a:off x="4756170" y="1954712"/>
            <a:ext cx="2057893" cy="369332"/>
          </a:xfrm>
          <a:prstGeom prst="rect">
            <a:avLst/>
          </a:prstGeom>
          <a:noFill/>
        </p:spPr>
        <p:txBody>
          <a:bodyPr wrap="square" rtlCol="0">
            <a:spAutoFit/>
          </a:bodyPr>
          <a:lstStyle/>
          <a:p>
            <a:r>
              <a:rPr lang="en-US" b="1" dirty="0">
                <a:solidFill>
                  <a:srgbClr val="FF0000"/>
                </a:solidFill>
              </a:rPr>
              <a:t>University Avenue</a:t>
            </a:r>
          </a:p>
        </p:txBody>
      </p:sp>
      <p:sp>
        <p:nvSpPr>
          <p:cNvPr id="24" name="TextBox 23">
            <a:extLst>
              <a:ext uri="{FF2B5EF4-FFF2-40B4-BE49-F238E27FC236}">
                <a16:creationId xmlns:a16="http://schemas.microsoft.com/office/drawing/2014/main" id="{FAECBBDF-7340-5B3E-60BC-1738A224D1A6}"/>
              </a:ext>
            </a:extLst>
          </p:cNvPr>
          <p:cNvSpPr txBox="1"/>
          <p:nvPr/>
        </p:nvSpPr>
        <p:spPr>
          <a:xfrm rot="2420579">
            <a:off x="8067009" y="2210845"/>
            <a:ext cx="2057893" cy="369332"/>
          </a:xfrm>
          <a:prstGeom prst="rect">
            <a:avLst/>
          </a:prstGeom>
          <a:noFill/>
        </p:spPr>
        <p:txBody>
          <a:bodyPr wrap="square" rtlCol="0">
            <a:spAutoFit/>
          </a:bodyPr>
          <a:lstStyle/>
          <a:p>
            <a:r>
              <a:rPr lang="en-US" b="1" dirty="0">
                <a:solidFill>
                  <a:srgbClr val="FF0000"/>
                </a:solidFill>
              </a:rPr>
              <a:t>Middlefield Road</a:t>
            </a:r>
          </a:p>
        </p:txBody>
      </p:sp>
      <p:sp>
        <p:nvSpPr>
          <p:cNvPr id="25" name="TextBox 24">
            <a:extLst>
              <a:ext uri="{FF2B5EF4-FFF2-40B4-BE49-F238E27FC236}">
                <a16:creationId xmlns:a16="http://schemas.microsoft.com/office/drawing/2014/main" id="{569DD9F0-6D3D-2E2F-830E-72FD9241BB2E}"/>
              </a:ext>
            </a:extLst>
          </p:cNvPr>
          <p:cNvSpPr txBox="1"/>
          <p:nvPr/>
        </p:nvSpPr>
        <p:spPr>
          <a:xfrm rot="2420579">
            <a:off x="9673055" y="1958007"/>
            <a:ext cx="2057893" cy="646331"/>
          </a:xfrm>
          <a:prstGeom prst="rect">
            <a:avLst/>
          </a:prstGeom>
          <a:noFill/>
        </p:spPr>
        <p:txBody>
          <a:bodyPr wrap="square" rtlCol="0">
            <a:spAutoFit/>
          </a:bodyPr>
          <a:lstStyle/>
          <a:p>
            <a:r>
              <a:rPr lang="en-US" b="1" dirty="0">
                <a:solidFill>
                  <a:srgbClr val="FF0000"/>
                </a:solidFill>
              </a:rPr>
              <a:t>Crime Scene</a:t>
            </a:r>
          </a:p>
          <a:p>
            <a:r>
              <a:rPr lang="en-US" b="1" dirty="0">
                <a:solidFill>
                  <a:srgbClr val="FF0000"/>
                </a:solidFill>
              </a:rPr>
              <a:t>1160 Fulton Street</a:t>
            </a:r>
          </a:p>
        </p:txBody>
      </p:sp>
      <p:cxnSp>
        <p:nvCxnSpPr>
          <p:cNvPr id="27" name="Straight Arrow Connector 26">
            <a:extLst>
              <a:ext uri="{FF2B5EF4-FFF2-40B4-BE49-F238E27FC236}">
                <a16:creationId xmlns:a16="http://schemas.microsoft.com/office/drawing/2014/main" id="{181A7F09-702B-A0B7-26E5-36A619C8A3AF}"/>
              </a:ext>
            </a:extLst>
          </p:cNvPr>
          <p:cNvCxnSpPr/>
          <p:nvPr/>
        </p:nvCxnSpPr>
        <p:spPr>
          <a:xfrm>
            <a:off x="10813213" y="2674985"/>
            <a:ext cx="98322" cy="4054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EEF6C6E-43F9-EB3B-EB55-E5DCB3A92B08}"/>
              </a:ext>
            </a:extLst>
          </p:cNvPr>
          <p:cNvCxnSpPr>
            <a:cxnSpLocks/>
          </p:cNvCxnSpPr>
          <p:nvPr/>
        </p:nvCxnSpPr>
        <p:spPr>
          <a:xfrm flipH="1" flipV="1">
            <a:off x="11076607" y="3323661"/>
            <a:ext cx="273989" cy="5764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71958A-F0B9-F284-2A6E-0666465370A3}"/>
              </a:ext>
            </a:extLst>
          </p:cNvPr>
          <p:cNvSpPr txBox="1"/>
          <p:nvPr/>
        </p:nvSpPr>
        <p:spPr>
          <a:xfrm>
            <a:off x="5108404" y="3222133"/>
            <a:ext cx="561634" cy="646331"/>
          </a:xfrm>
          <a:prstGeom prst="rect">
            <a:avLst/>
          </a:prstGeom>
          <a:noFill/>
        </p:spPr>
        <p:txBody>
          <a:bodyPr wrap="square" rtlCol="0">
            <a:spAutoFit/>
          </a:bodyPr>
          <a:lstStyle/>
          <a:p>
            <a:r>
              <a:rPr lang="en-US" sz="3600" b="1" dirty="0">
                <a:solidFill>
                  <a:srgbClr val="FF0000"/>
                </a:solidFill>
              </a:rPr>
              <a:t>X</a:t>
            </a:r>
          </a:p>
        </p:txBody>
      </p:sp>
      <p:sp>
        <p:nvSpPr>
          <p:cNvPr id="32" name="TextBox 31">
            <a:extLst>
              <a:ext uri="{FF2B5EF4-FFF2-40B4-BE49-F238E27FC236}">
                <a16:creationId xmlns:a16="http://schemas.microsoft.com/office/drawing/2014/main" id="{ADB5F1FC-230D-A90C-9125-E0AEF3FE0B93}"/>
              </a:ext>
            </a:extLst>
          </p:cNvPr>
          <p:cNvSpPr txBox="1"/>
          <p:nvPr/>
        </p:nvSpPr>
        <p:spPr>
          <a:xfrm>
            <a:off x="4753834" y="3611869"/>
            <a:ext cx="3257185" cy="369332"/>
          </a:xfrm>
          <a:prstGeom prst="rect">
            <a:avLst/>
          </a:prstGeom>
          <a:noFill/>
        </p:spPr>
        <p:txBody>
          <a:bodyPr wrap="square" rtlCol="0">
            <a:spAutoFit/>
          </a:bodyPr>
          <a:lstStyle/>
          <a:p>
            <a:r>
              <a:rPr lang="en-US" b="1" dirty="0">
                <a:solidFill>
                  <a:srgbClr val="FF0000"/>
                </a:solidFill>
              </a:rPr>
              <a:t>Roger’s Restaurant @ 1:30pm</a:t>
            </a:r>
          </a:p>
        </p:txBody>
      </p:sp>
      <p:sp>
        <p:nvSpPr>
          <p:cNvPr id="33" name="TextBox 32">
            <a:extLst>
              <a:ext uri="{FF2B5EF4-FFF2-40B4-BE49-F238E27FC236}">
                <a16:creationId xmlns:a16="http://schemas.microsoft.com/office/drawing/2014/main" id="{399ED440-35BB-6969-7EA4-BA3D658FFE33}"/>
              </a:ext>
            </a:extLst>
          </p:cNvPr>
          <p:cNvSpPr txBox="1"/>
          <p:nvPr/>
        </p:nvSpPr>
        <p:spPr>
          <a:xfrm>
            <a:off x="8928479" y="3741945"/>
            <a:ext cx="2677082" cy="646331"/>
          </a:xfrm>
          <a:prstGeom prst="rect">
            <a:avLst/>
          </a:prstGeom>
          <a:noFill/>
        </p:spPr>
        <p:txBody>
          <a:bodyPr wrap="square" rtlCol="0">
            <a:spAutoFit/>
          </a:bodyPr>
          <a:lstStyle/>
          <a:p>
            <a:r>
              <a:rPr lang="en-US" b="1" dirty="0">
                <a:solidFill>
                  <a:srgbClr val="FF0000"/>
                </a:solidFill>
              </a:rPr>
              <a:t>Calls Yellow Cab again at 1:58pm </a:t>
            </a:r>
          </a:p>
        </p:txBody>
      </p:sp>
      <p:sp>
        <p:nvSpPr>
          <p:cNvPr id="34" name="TextBox 33">
            <a:extLst>
              <a:ext uri="{FF2B5EF4-FFF2-40B4-BE49-F238E27FC236}">
                <a16:creationId xmlns:a16="http://schemas.microsoft.com/office/drawing/2014/main" id="{180CD997-9F6D-174E-FE51-F5461D8BAA9B}"/>
              </a:ext>
            </a:extLst>
          </p:cNvPr>
          <p:cNvSpPr txBox="1"/>
          <p:nvPr/>
        </p:nvSpPr>
        <p:spPr>
          <a:xfrm>
            <a:off x="154354" y="1244763"/>
            <a:ext cx="4102302" cy="4708981"/>
          </a:xfrm>
          <a:prstGeom prst="rect">
            <a:avLst/>
          </a:prstGeom>
          <a:noFill/>
        </p:spPr>
        <p:txBody>
          <a:bodyPr wrap="square" rtlCol="0">
            <a:spAutoFit/>
          </a:bodyPr>
          <a:lstStyle/>
          <a:p>
            <a:r>
              <a:rPr lang="en-US" sz="1200" b="1" dirty="0"/>
              <a:t>Mr. Wilson’s Timeline of events:</a:t>
            </a:r>
          </a:p>
          <a:p>
            <a:r>
              <a:rPr lang="en-US" sz="1200" b="1" dirty="0"/>
              <a:t>                            Saturday 3-30-1966</a:t>
            </a:r>
          </a:p>
          <a:p>
            <a:r>
              <a:rPr lang="en-US" sz="1200" b="1" dirty="0"/>
              <a:t>1:05pm arrives at Roger’s Restaurant – Eats</a:t>
            </a:r>
          </a:p>
          <a:p>
            <a:r>
              <a:rPr lang="en-US" sz="1200" b="1" dirty="0"/>
              <a:t>1:30pm finds a woman’s purse – makes a note of it and puts it in backpack </a:t>
            </a:r>
          </a:p>
          <a:p>
            <a:r>
              <a:rPr lang="en-US" sz="1200" b="1" dirty="0"/>
              <a:t>1:35pm leaves Restaurant</a:t>
            </a:r>
          </a:p>
          <a:p>
            <a:r>
              <a:rPr lang="en-US" sz="1200" b="1" dirty="0"/>
              <a:t>1:40pm calls YC from payphone on University Ave asking for pickup at his residence by 2pm and continues home</a:t>
            </a:r>
          </a:p>
          <a:p>
            <a:r>
              <a:rPr lang="en-US" sz="1200" b="1" dirty="0"/>
              <a:t>1:58pm calls YC again to find out that the address was dispatched incorrectly to 116 Fulton Ave. </a:t>
            </a:r>
          </a:p>
          <a:p>
            <a:r>
              <a:rPr lang="en-US" sz="1200" b="1" dirty="0"/>
              <a:t>2:02pm YC arrives starts meter and drives until 3:46pm to </a:t>
            </a:r>
            <a:r>
              <a:rPr lang="en-US" sz="1200" b="1" dirty="0" err="1"/>
              <a:t>CalTrans</a:t>
            </a:r>
            <a:r>
              <a:rPr lang="en-US" sz="1200" b="1" dirty="0"/>
              <a:t> Station SF</a:t>
            </a:r>
          </a:p>
          <a:p>
            <a:r>
              <a:rPr lang="en-US" sz="1200" b="1" dirty="0"/>
              <a:t>3:50pm Slams hand in door</a:t>
            </a:r>
          </a:p>
          <a:p>
            <a:r>
              <a:rPr lang="en-US" sz="1200" b="1" dirty="0"/>
              <a:t>4:40pm admitted to UCSF Medical Center, SF</a:t>
            </a:r>
          </a:p>
          <a:p>
            <a:r>
              <a:rPr lang="en-US" sz="1200" b="1" dirty="0"/>
              <a:t>10:00pm Discharged from hospital</a:t>
            </a:r>
          </a:p>
          <a:p>
            <a:r>
              <a:rPr lang="en-US" sz="1200" b="1" dirty="0"/>
              <a:t>11:33pm purchases a Cal Trans ticket</a:t>
            </a:r>
          </a:p>
          <a:p>
            <a:r>
              <a:rPr lang="en-US" sz="1200" b="1" dirty="0"/>
              <a:t>                            Sunday 3-31-1996</a:t>
            </a:r>
          </a:p>
          <a:p>
            <a:r>
              <a:rPr lang="en-US" sz="1200" b="1" dirty="0"/>
              <a:t>12:10am Mr. Wilson takes train to Palo Alto</a:t>
            </a:r>
          </a:p>
          <a:p>
            <a:r>
              <a:rPr lang="en-US" sz="1200" b="1" dirty="0"/>
              <a:t>1:10am arrives </a:t>
            </a:r>
          </a:p>
          <a:p>
            <a:r>
              <a:rPr lang="en-US" sz="1200" b="1" dirty="0"/>
              <a:t>2:50am arrives home</a:t>
            </a:r>
          </a:p>
          <a:p>
            <a:r>
              <a:rPr lang="en-US" sz="1200" b="1" dirty="0"/>
              <a:t>3:45am heads to bathroom and finds Kim – tells Coleman</a:t>
            </a:r>
          </a:p>
          <a:p>
            <a:r>
              <a:rPr lang="en-US" sz="1200" b="1" dirty="0"/>
              <a:t>3:53am Coleman calls police</a:t>
            </a:r>
          </a:p>
          <a:p>
            <a:endParaRPr lang="en-US" sz="1200" b="1" dirty="0">
              <a:solidFill>
                <a:schemeClr val="tx2">
                  <a:lumMod val="75000"/>
                </a:schemeClr>
              </a:solidFill>
            </a:endParaRPr>
          </a:p>
        </p:txBody>
      </p:sp>
    </p:spTree>
    <p:extLst>
      <p:ext uri="{BB962C8B-B14F-4D97-AF65-F5344CB8AC3E}">
        <p14:creationId xmlns:p14="http://schemas.microsoft.com/office/powerpoint/2010/main" val="26979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3FAC0-06E6-F488-5C56-494FA84AAF30}"/>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E5FA3B49-4EE7-6702-4B3E-B01D87D02D4C}"/>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D1E04549-A4E4-65BB-CCC4-6DD2978AE38E}"/>
              </a:ext>
            </a:extLst>
          </p:cNvPr>
          <p:cNvSpPr>
            <a:spLocks noGrp="1"/>
          </p:cNvSpPr>
          <p:nvPr>
            <p:ph type="sldNum" sz="quarter" idx="12"/>
          </p:nvPr>
        </p:nvSpPr>
        <p:spPr/>
        <p:txBody>
          <a:bodyPr/>
          <a:lstStyle/>
          <a:p>
            <a:fld id="{8D311328-86CE-48CB-8692-288FB545BF2E}" type="slidenum">
              <a:rPr lang="en-US" smtClean="0"/>
              <a:t>11</a:t>
            </a:fld>
            <a:endParaRPr lang="en-US"/>
          </a:p>
        </p:txBody>
      </p:sp>
      <p:sp>
        <p:nvSpPr>
          <p:cNvPr id="6" name="TextBox 5">
            <a:extLst>
              <a:ext uri="{FF2B5EF4-FFF2-40B4-BE49-F238E27FC236}">
                <a16:creationId xmlns:a16="http://schemas.microsoft.com/office/drawing/2014/main" id="{4E385469-8CD2-0027-B5C1-9BD4693CCA23}"/>
              </a:ext>
            </a:extLst>
          </p:cNvPr>
          <p:cNvSpPr txBox="1"/>
          <p:nvPr/>
        </p:nvSpPr>
        <p:spPr>
          <a:xfrm>
            <a:off x="1291079" y="587542"/>
            <a:ext cx="10528726" cy="5447645"/>
          </a:xfrm>
          <a:prstGeom prst="rect">
            <a:avLst/>
          </a:prstGeom>
          <a:noFill/>
        </p:spPr>
        <p:txBody>
          <a:bodyPr wrap="square" rtlCol="0">
            <a:spAutoFit/>
          </a:bodyPr>
          <a:lstStyle/>
          <a:p>
            <a:r>
              <a:rPr lang="en-US" sz="1200" b="1" dirty="0"/>
              <a:t>Testimony on behalf of Mr. Wilson:</a:t>
            </a:r>
          </a:p>
          <a:p>
            <a:endParaRPr lang="en-US" sz="1200" b="1" dirty="0"/>
          </a:p>
          <a:p>
            <a:r>
              <a:rPr lang="en-US" sz="1200" b="1" dirty="0"/>
              <a:t>1. Owner of Roger’s Restaurant – Confirmed Mr. Wilson’s account of a lady that had left her purse.</a:t>
            </a:r>
          </a:p>
          <a:p>
            <a:pPr marL="342900" indent="-342900">
              <a:buAutoNum type="arabicPeriod"/>
            </a:pPr>
            <a:endParaRPr lang="en-US" sz="1200" b="1" dirty="0"/>
          </a:p>
          <a:p>
            <a:r>
              <a:rPr lang="en-US" sz="1200" b="1" dirty="0"/>
              <a:t>2. Owner of Yellow Cab – Confirmed that Mr. Wilson called twice that day and the wrong address was dispatched</a:t>
            </a:r>
          </a:p>
          <a:p>
            <a:endParaRPr lang="en-US" sz="1200" b="1" dirty="0"/>
          </a:p>
          <a:p>
            <a:r>
              <a:rPr lang="en-US" sz="1200" b="1" dirty="0"/>
              <a:t>3. Yellow Cab Driver: Betram Glass– Confirmed he was given wrong address and redirected to Mr. Wilson at 1:58pm and arrived at 2:02pm and picked up Mr. Wilson and meter ran until 3:46pm when he dropped Mr. Wilson off in SF at the </a:t>
            </a:r>
            <a:r>
              <a:rPr lang="en-US" sz="1200" b="1" dirty="0" err="1"/>
              <a:t>CalTrans</a:t>
            </a:r>
            <a:r>
              <a:rPr lang="en-US" sz="1200" b="1" dirty="0"/>
              <a:t> Station 4</a:t>
            </a:r>
            <a:r>
              <a:rPr lang="en-US" sz="1200" b="1" baseline="30000" dirty="0"/>
              <a:t>th</a:t>
            </a:r>
            <a:r>
              <a:rPr lang="en-US" sz="1200" b="1" dirty="0"/>
              <a:t> and Townsend.</a:t>
            </a:r>
          </a:p>
          <a:p>
            <a:endParaRPr lang="en-US" sz="1200" b="1" dirty="0"/>
          </a:p>
          <a:p>
            <a:r>
              <a:rPr lang="en-US" sz="1200" b="1" dirty="0"/>
              <a:t>4. Bertram Glass testifies to event on hand and files incident report, but tells a different story.</a:t>
            </a:r>
          </a:p>
          <a:p>
            <a:endParaRPr lang="en-US" sz="1200" b="1" dirty="0"/>
          </a:p>
          <a:p>
            <a:r>
              <a:rPr lang="en-US" sz="1200" b="1" dirty="0"/>
              <a:t>5. Medical personnel testify to hand and time in hospital</a:t>
            </a:r>
          </a:p>
          <a:p>
            <a:endParaRPr lang="en-US" sz="1200" b="1" dirty="0"/>
          </a:p>
          <a:p>
            <a:r>
              <a:rPr lang="en-US" sz="1200" b="1" dirty="0"/>
              <a:t>6. Ms. Kim’s family testified in Mr. Wilson’s defense that Ms. Kim had not dated anyone during that time frame and was not sexually active to their knowledge.</a:t>
            </a:r>
          </a:p>
          <a:p>
            <a:endParaRPr lang="en-US" sz="1200" b="1" dirty="0"/>
          </a:p>
          <a:p>
            <a:r>
              <a:rPr lang="en-US" sz="1200" b="1" dirty="0"/>
              <a:t>7. The fact that a leaf from the basement floor was stuck to Ms. Kim’s buttocks under her underwear and pants would indicate that her underwear/pants had been removed in the basement and put back on during the course of the events. Coupled with the presence of motile intact sperm, she had been raped either before or after being murdered.</a:t>
            </a:r>
          </a:p>
          <a:p>
            <a:endParaRPr lang="en-US" sz="1200" b="1" dirty="0"/>
          </a:p>
          <a:p>
            <a:r>
              <a:rPr lang="en-US" sz="1200" b="1" dirty="0"/>
              <a:t>8. Rigor Mortis max 36 hours – Kim’s was done by 9:30am 4-1-996 = she was killed after 9pm Saturday 3-30-1996</a:t>
            </a:r>
          </a:p>
          <a:p>
            <a:endParaRPr lang="en-US" sz="1200" b="1" dirty="0"/>
          </a:p>
          <a:p>
            <a:r>
              <a:rPr lang="en-US" sz="1200" b="1" dirty="0"/>
              <a:t>9. Subsequent testimony of medical experts shows that only 10-30% of rape victims have visible injury that can be seen by the naked eye under bright light contrary to D.A.’s medical examiner’s testimony.</a:t>
            </a:r>
          </a:p>
          <a:p>
            <a:endParaRPr lang="en-US" sz="1200" b="1" dirty="0"/>
          </a:p>
          <a:p>
            <a:r>
              <a:rPr lang="en-US" sz="1200" b="1" dirty="0"/>
              <a:t>10. Subsequent testimony of medical experts shows that intact sperm is only motile within 12 hours of being deposited. Then for the next 12 hours the tails begin to separate rendering them no longer motile within 24 hrs.  This can take longer if the body is refrigerated. The depositing of the sperm could have happened no earlier than 9:00 pm on Saturday March 30, 1996.</a:t>
            </a:r>
          </a:p>
        </p:txBody>
      </p:sp>
    </p:spTree>
    <p:extLst>
      <p:ext uri="{BB962C8B-B14F-4D97-AF65-F5344CB8AC3E}">
        <p14:creationId xmlns:p14="http://schemas.microsoft.com/office/powerpoint/2010/main" val="269158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7D75B-3806-EC97-8BDD-B09979CB0668}"/>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A6BD7F7E-6676-9471-8FD3-A5E84D90679A}"/>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AF10707C-D121-D49C-C9E6-B9765B78E9B9}"/>
              </a:ext>
            </a:extLst>
          </p:cNvPr>
          <p:cNvSpPr>
            <a:spLocks noGrp="1"/>
          </p:cNvSpPr>
          <p:nvPr>
            <p:ph type="sldNum" sz="quarter" idx="12"/>
          </p:nvPr>
        </p:nvSpPr>
        <p:spPr/>
        <p:txBody>
          <a:bodyPr/>
          <a:lstStyle/>
          <a:p>
            <a:fld id="{8D311328-86CE-48CB-8692-288FB545BF2E}" type="slidenum">
              <a:rPr lang="en-US" smtClean="0"/>
              <a:t>12</a:t>
            </a:fld>
            <a:endParaRPr lang="en-US"/>
          </a:p>
        </p:txBody>
      </p:sp>
      <p:pic>
        <p:nvPicPr>
          <p:cNvPr id="6" name="Picture 5">
            <a:extLst>
              <a:ext uri="{FF2B5EF4-FFF2-40B4-BE49-F238E27FC236}">
                <a16:creationId xmlns:a16="http://schemas.microsoft.com/office/drawing/2014/main" id="{F749B81B-ED23-0264-18E5-13EEE3D8FB57}"/>
              </a:ext>
            </a:extLst>
          </p:cNvPr>
          <p:cNvPicPr>
            <a:picLocks noChangeAspect="1"/>
          </p:cNvPicPr>
          <p:nvPr/>
        </p:nvPicPr>
        <p:blipFill>
          <a:blip r:embed="rId2"/>
          <a:stretch>
            <a:fillRect/>
          </a:stretch>
        </p:blipFill>
        <p:spPr>
          <a:xfrm>
            <a:off x="1539094" y="98344"/>
            <a:ext cx="7339436" cy="5784930"/>
          </a:xfrm>
          <a:prstGeom prst="rect">
            <a:avLst/>
          </a:prstGeom>
        </p:spPr>
      </p:pic>
      <p:sp>
        <p:nvSpPr>
          <p:cNvPr id="7" name="TextBox 6">
            <a:extLst>
              <a:ext uri="{FF2B5EF4-FFF2-40B4-BE49-F238E27FC236}">
                <a16:creationId xmlns:a16="http://schemas.microsoft.com/office/drawing/2014/main" id="{1B4B949E-03AA-E4B1-983F-BBF901A1D579}"/>
              </a:ext>
            </a:extLst>
          </p:cNvPr>
          <p:cNvSpPr txBox="1"/>
          <p:nvPr/>
        </p:nvSpPr>
        <p:spPr>
          <a:xfrm>
            <a:off x="9065340" y="2113646"/>
            <a:ext cx="2664543" cy="2677656"/>
          </a:xfrm>
          <a:prstGeom prst="rect">
            <a:avLst/>
          </a:prstGeom>
          <a:noFill/>
        </p:spPr>
        <p:txBody>
          <a:bodyPr wrap="square">
            <a:spAutoFit/>
          </a:bodyPr>
          <a:lstStyle/>
          <a:p>
            <a:r>
              <a:rPr lang="en-US" sz="2400" b="1" dirty="0">
                <a:solidFill>
                  <a:srgbClr val="FF0000"/>
                </a:solidFill>
              </a:rPr>
              <a:t>New Evidence</a:t>
            </a:r>
          </a:p>
          <a:p>
            <a:endParaRPr lang="en-US" b="1" dirty="0"/>
          </a:p>
          <a:p>
            <a:r>
              <a:rPr lang="en-US" sz="1800" b="1" dirty="0"/>
              <a:t>8. 3 property reports showing different writings, obliterations, whiteout, and inconsistent information  from the facts listed?!?</a:t>
            </a:r>
          </a:p>
        </p:txBody>
      </p:sp>
    </p:spTree>
    <p:extLst>
      <p:ext uri="{BB962C8B-B14F-4D97-AF65-F5344CB8AC3E}">
        <p14:creationId xmlns:p14="http://schemas.microsoft.com/office/powerpoint/2010/main" val="262803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86B45-1ED2-4A09-843C-DA5A008125C2}"/>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CB3ACF86-A9FD-9D7B-B988-B370B901D1FA}"/>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05DDFBD5-9CFA-B73B-C44B-7C9286C7AABB}"/>
              </a:ext>
            </a:extLst>
          </p:cNvPr>
          <p:cNvSpPr>
            <a:spLocks noGrp="1"/>
          </p:cNvSpPr>
          <p:nvPr>
            <p:ph type="sldNum" sz="quarter" idx="12"/>
          </p:nvPr>
        </p:nvSpPr>
        <p:spPr/>
        <p:txBody>
          <a:bodyPr/>
          <a:lstStyle/>
          <a:p>
            <a:fld id="{8D311328-86CE-48CB-8692-288FB545BF2E}" type="slidenum">
              <a:rPr lang="en-US" smtClean="0"/>
              <a:t>13</a:t>
            </a:fld>
            <a:endParaRPr lang="en-US"/>
          </a:p>
        </p:txBody>
      </p:sp>
      <p:pic>
        <p:nvPicPr>
          <p:cNvPr id="5" name="Picture 4">
            <a:extLst>
              <a:ext uri="{FF2B5EF4-FFF2-40B4-BE49-F238E27FC236}">
                <a16:creationId xmlns:a16="http://schemas.microsoft.com/office/drawing/2014/main" id="{013D7DE4-31CB-0C75-5237-51BA6B9EB207}"/>
              </a:ext>
            </a:extLst>
          </p:cNvPr>
          <p:cNvPicPr>
            <a:picLocks noChangeAspect="1"/>
          </p:cNvPicPr>
          <p:nvPr/>
        </p:nvPicPr>
        <p:blipFill>
          <a:blip r:embed="rId2"/>
          <a:stretch>
            <a:fillRect/>
          </a:stretch>
        </p:blipFill>
        <p:spPr>
          <a:xfrm>
            <a:off x="1540060" y="167148"/>
            <a:ext cx="7195055" cy="5795361"/>
          </a:xfrm>
          <a:prstGeom prst="rect">
            <a:avLst/>
          </a:prstGeom>
        </p:spPr>
      </p:pic>
    </p:spTree>
    <p:extLst>
      <p:ext uri="{BB962C8B-B14F-4D97-AF65-F5344CB8AC3E}">
        <p14:creationId xmlns:p14="http://schemas.microsoft.com/office/powerpoint/2010/main" val="148564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1E37BE-90C1-C794-3840-9DE151C264D2}"/>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5751338D-C7AA-EC4D-D619-CA61D8C116B5}"/>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89403A73-92EE-0AEC-12B0-14B8AA91E736}"/>
              </a:ext>
            </a:extLst>
          </p:cNvPr>
          <p:cNvSpPr>
            <a:spLocks noGrp="1"/>
          </p:cNvSpPr>
          <p:nvPr>
            <p:ph type="sldNum" sz="quarter" idx="12"/>
          </p:nvPr>
        </p:nvSpPr>
        <p:spPr/>
        <p:txBody>
          <a:bodyPr/>
          <a:lstStyle/>
          <a:p>
            <a:fld id="{8D311328-86CE-48CB-8692-288FB545BF2E}" type="slidenum">
              <a:rPr lang="en-US" smtClean="0"/>
              <a:t>14</a:t>
            </a:fld>
            <a:endParaRPr lang="en-US"/>
          </a:p>
        </p:txBody>
      </p:sp>
      <p:pic>
        <p:nvPicPr>
          <p:cNvPr id="5" name="Picture 4">
            <a:extLst>
              <a:ext uri="{FF2B5EF4-FFF2-40B4-BE49-F238E27FC236}">
                <a16:creationId xmlns:a16="http://schemas.microsoft.com/office/drawing/2014/main" id="{95BD37F2-8D45-673B-680E-EE2BA26971CD}"/>
              </a:ext>
            </a:extLst>
          </p:cNvPr>
          <p:cNvPicPr>
            <a:picLocks noChangeAspect="1"/>
          </p:cNvPicPr>
          <p:nvPr/>
        </p:nvPicPr>
        <p:blipFill>
          <a:blip r:embed="rId2"/>
          <a:stretch>
            <a:fillRect/>
          </a:stretch>
        </p:blipFill>
        <p:spPr>
          <a:xfrm>
            <a:off x="1473992" y="228281"/>
            <a:ext cx="7354529" cy="5515897"/>
          </a:xfrm>
          <a:prstGeom prst="rect">
            <a:avLst/>
          </a:prstGeom>
        </p:spPr>
      </p:pic>
    </p:spTree>
    <p:extLst>
      <p:ext uri="{BB962C8B-B14F-4D97-AF65-F5344CB8AC3E}">
        <p14:creationId xmlns:p14="http://schemas.microsoft.com/office/powerpoint/2010/main" val="188619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7A017-5C5E-6012-50CE-3938B358A53C}"/>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72A5DB45-1506-BC0B-7774-A145B30E444A}"/>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606C0F8B-0972-9878-19A7-B6A9A2AED56A}"/>
              </a:ext>
            </a:extLst>
          </p:cNvPr>
          <p:cNvSpPr>
            <a:spLocks noGrp="1"/>
          </p:cNvSpPr>
          <p:nvPr>
            <p:ph type="sldNum" sz="quarter" idx="12"/>
          </p:nvPr>
        </p:nvSpPr>
        <p:spPr/>
        <p:txBody>
          <a:bodyPr/>
          <a:lstStyle/>
          <a:p>
            <a:fld id="{8D311328-86CE-48CB-8692-288FB545BF2E}" type="slidenum">
              <a:rPr lang="en-US" smtClean="0"/>
              <a:t>15</a:t>
            </a:fld>
            <a:endParaRPr lang="en-US"/>
          </a:p>
        </p:txBody>
      </p:sp>
      <p:pic>
        <p:nvPicPr>
          <p:cNvPr id="6" name="Picture 5">
            <a:extLst>
              <a:ext uri="{FF2B5EF4-FFF2-40B4-BE49-F238E27FC236}">
                <a16:creationId xmlns:a16="http://schemas.microsoft.com/office/drawing/2014/main" id="{4BCF295C-6BE0-6BAB-A605-BED8893F940A}"/>
              </a:ext>
            </a:extLst>
          </p:cNvPr>
          <p:cNvPicPr>
            <a:picLocks noChangeAspect="1"/>
          </p:cNvPicPr>
          <p:nvPr/>
        </p:nvPicPr>
        <p:blipFill>
          <a:blip r:embed="rId2"/>
          <a:stretch>
            <a:fillRect/>
          </a:stretch>
        </p:blipFill>
        <p:spPr>
          <a:xfrm>
            <a:off x="6655550" y="625304"/>
            <a:ext cx="3941371" cy="5156877"/>
          </a:xfrm>
          <a:prstGeom prst="rect">
            <a:avLst/>
          </a:prstGeom>
        </p:spPr>
      </p:pic>
      <p:pic>
        <p:nvPicPr>
          <p:cNvPr id="7" name="Picture 6">
            <a:extLst>
              <a:ext uri="{FF2B5EF4-FFF2-40B4-BE49-F238E27FC236}">
                <a16:creationId xmlns:a16="http://schemas.microsoft.com/office/drawing/2014/main" id="{C2242256-7064-EF2C-F18F-93036DBCE998}"/>
              </a:ext>
            </a:extLst>
          </p:cNvPr>
          <p:cNvPicPr>
            <a:picLocks noChangeAspect="1"/>
          </p:cNvPicPr>
          <p:nvPr/>
        </p:nvPicPr>
        <p:blipFill>
          <a:blip r:embed="rId3"/>
          <a:stretch>
            <a:fillRect/>
          </a:stretch>
        </p:blipFill>
        <p:spPr>
          <a:xfrm>
            <a:off x="2526900" y="718188"/>
            <a:ext cx="3894928" cy="5063993"/>
          </a:xfrm>
          <a:prstGeom prst="rect">
            <a:avLst/>
          </a:prstGeom>
        </p:spPr>
      </p:pic>
      <p:pic>
        <p:nvPicPr>
          <p:cNvPr id="8" name="Picture 7">
            <a:extLst>
              <a:ext uri="{FF2B5EF4-FFF2-40B4-BE49-F238E27FC236}">
                <a16:creationId xmlns:a16="http://schemas.microsoft.com/office/drawing/2014/main" id="{CF12A02D-3EC9-5CC4-23A0-485FEB9F3397}"/>
              </a:ext>
            </a:extLst>
          </p:cNvPr>
          <p:cNvPicPr>
            <a:picLocks noChangeAspect="1"/>
          </p:cNvPicPr>
          <p:nvPr/>
        </p:nvPicPr>
        <p:blipFill>
          <a:blip r:embed="rId2"/>
          <a:srcRect l="53433" t="59212" r="14742" b="22414"/>
          <a:stretch/>
        </p:blipFill>
        <p:spPr>
          <a:xfrm>
            <a:off x="7188743" y="4022780"/>
            <a:ext cx="2396025" cy="1809948"/>
          </a:xfrm>
          <a:prstGeom prst="rect">
            <a:avLst/>
          </a:prstGeom>
        </p:spPr>
      </p:pic>
      <p:sp>
        <p:nvSpPr>
          <p:cNvPr id="9" name="TextBox 8">
            <a:extLst>
              <a:ext uri="{FF2B5EF4-FFF2-40B4-BE49-F238E27FC236}">
                <a16:creationId xmlns:a16="http://schemas.microsoft.com/office/drawing/2014/main" id="{F44BB694-C20A-4336-CC04-050EF25DC471}"/>
              </a:ext>
            </a:extLst>
          </p:cNvPr>
          <p:cNvSpPr txBox="1"/>
          <p:nvPr/>
        </p:nvSpPr>
        <p:spPr>
          <a:xfrm>
            <a:off x="10619149" y="934505"/>
            <a:ext cx="1572851" cy="4770537"/>
          </a:xfrm>
          <a:prstGeom prst="rect">
            <a:avLst/>
          </a:prstGeom>
          <a:noFill/>
        </p:spPr>
        <p:txBody>
          <a:bodyPr wrap="square" rtlCol="0">
            <a:spAutoFit/>
          </a:bodyPr>
          <a:lstStyle/>
          <a:p>
            <a:r>
              <a:rPr lang="en-US" sz="1600" b="1" dirty="0">
                <a:solidFill>
                  <a:schemeClr val="tx2">
                    <a:lumMod val="75000"/>
                  </a:schemeClr>
                </a:solidFill>
              </a:rPr>
              <a:t>In 2007 Peter Wilson requested copy of police report from PAPD of page 126 because it was missing. Questioned his defense attorney who also said it was missing from his file, so Mr. Wilson requested this page and was given these two pages.</a:t>
            </a:r>
          </a:p>
        </p:txBody>
      </p:sp>
      <p:sp>
        <p:nvSpPr>
          <p:cNvPr id="12" name="TextBox 11">
            <a:extLst>
              <a:ext uri="{FF2B5EF4-FFF2-40B4-BE49-F238E27FC236}">
                <a16:creationId xmlns:a16="http://schemas.microsoft.com/office/drawing/2014/main" id="{E0A2F2DB-5768-9055-2F09-05096D992FF3}"/>
              </a:ext>
            </a:extLst>
          </p:cNvPr>
          <p:cNvSpPr txBox="1"/>
          <p:nvPr/>
        </p:nvSpPr>
        <p:spPr>
          <a:xfrm>
            <a:off x="2526900" y="1209937"/>
            <a:ext cx="3468329" cy="1200329"/>
          </a:xfrm>
          <a:prstGeom prst="rect">
            <a:avLst/>
          </a:prstGeom>
          <a:noFill/>
        </p:spPr>
        <p:txBody>
          <a:bodyPr wrap="square">
            <a:spAutoFit/>
          </a:bodyPr>
          <a:lstStyle/>
          <a:p>
            <a:r>
              <a:rPr lang="en-US" sz="1800" b="1" dirty="0">
                <a:solidFill>
                  <a:schemeClr val="tx2">
                    <a:lumMod val="75000"/>
                  </a:schemeClr>
                </a:solidFill>
              </a:rPr>
              <a:t>9. Receipt for Cal Trans ticket from San Francisco to Palo Alto at 11:33pm 3-30-1996 also went missing during trial</a:t>
            </a:r>
          </a:p>
        </p:txBody>
      </p:sp>
    </p:spTree>
    <p:extLst>
      <p:ext uri="{BB962C8B-B14F-4D97-AF65-F5344CB8AC3E}">
        <p14:creationId xmlns:p14="http://schemas.microsoft.com/office/powerpoint/2010/main" val="285839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34F08-8B4B-C6B5-92C6-8A154FB6B6E7}"/>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08640DF3-B138-254B-BF2D-6089A3E34664}"/>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99CBB4B9-E090-4EF5-1A9E-AFDEDFB57EA1}"/>
              </a:ext>
            </a:extLst>
          </p:cNvPr>
          <p:cNvSpPr>
            <a:spLocks noGrp="1"/>
          </p:cNvSpPr>
          <p:nvPr>
            <p:ph type="sldNum" sz="quarter" idx="12"/>
          </p:nvPr>
        </p:nvSpPr>
        <p:spPr/>
        <p:txBody>
          <a:bodyPr/>
          <a:lstStyle/>
          <a:p>
            <a:fld id="{8D311328-86CE-48CB-8692-288FB545BF2E}" type="slidenum">
              <a:rPr lang="en-US" smtClean="0"/>
              <a:t>16</a:t>
            </a:fld>
            <a:endParaRPr lang="en-US"/>
          </a:p>
        </p:txBody>
      </p:sp>
      <p:pic>
        <p:nvPicPr>
          <p:cNvPr id="6" name="Picture 5">
            <a:extLst>
              <a:ext uri="{FF2B5EF4-FFF2-40B4-BE49-F238E27FC236}">
                <a16:creationId xmlns:a16="http://schemas.microsoft.com/office/drawing/2014/main" id="{2DD58456-B8D5-A223-0C50-B657180DA288}"/>
              </a:ext>
            </a:extLst>
          </p:cNvPr>
          <p:cNvPicPr>
            <a:picLocks noChangeAspect="1"/>
          </p:cNvPicPr>
          <p:nvPr/>
        </p:nvPicPr>
        <p:blipFill>
          <a:blip r:embed="rId2"/>
          <a:stretch>
            <a:fillRect/>
          </a:stretch>
        </p:blipFill>
        <p:spPr>
          <a:xfrm>
            <a:off x="1307300" y="582541"/>
            <a:ext cx="4042738" cy="5298017"/>
          </a:xfrm>
          <a:prstGeom prst="rect">
            <a:avLst/>
          </a:prstGeom>
        </p:spPr>
      </p:pic>
      <p:pic>
        <p:nvPicPr>
          <p:cNvPr id="8" name="Picture 7">
            <a:extLst>
              <a:ext uri="{FF2B5EF4-FFF2-40B4-BE49-F238E27FC236}">
                <a16:creationId xmlns:a16="http://schemas.microsoft.com/office/drawing/2014/main" id="{AA7A7A42-612D-929E-6845-A17CF6036BCB}"/>
              </a:ext>
            </a:extLst>
          </p:cNvPr>
          <p:cNvPicPr>
            <a:picLocks noChangeAspect="1"/>
          </p:cNvPicPr>
          <p:nvPr/>
        </p:nvPicPr>
        <p:blipFill>
          <a:blip r:embed="rId3"/>
          <a:stretch>
            <a:fillRect/>
          </a:stretch>
        </p:blipFill>
        <p:spPr>
          <a:xfrm>
            <a:off x="5927405" y="465213"/>
            <a:ext cx="4042738" cy="5247731"/>
          </a:xfrm>
          <a:prstGeom prst="rect">
            <a:avLst/>
          </a:prstGeom>
        </p:spPr>
      </p:pic>
      <p:sp>
        <p:nvSpPr>
          <p:cNvPr id="9" name="TextBox 8">
            <a:extLst>
              <a:ext uri="{FF2B5EF4-FFF2-40B4-BE49-F238E27FC236}">
                <a16:creationId xmlns:a16="http://schemas.microsoft.com/office/drawing/2014/main" id="{890CB934-0D3E-B8E1-5901-33B8AAD8358D}"/>
              </a:ext>
            </a:extLst>
          </p:cNvPr>
          <p:cNvSpPr txBox="1"/>
          <p:nvPr/>
        </p:nvSpPr>
        <p:spPr>
          <a:xfrm>
            <a:off x="6264596" y="980075"/>
            <a:ext cx="3705547" cy="1600438"/>
          </a:xfrm>
          <a:prstGeom prst="rect">
            <a:avLst/>
          </a:prstGeom>
          <a:noFill/>
        </p:spPr>
        <p:txBody>
          <a:bodyPr wrap="square" rtlCol="0">
            <a:spAutoFit/>
          </a:bodyPr>
          <a:lstStyle/>
          <a:p>
            <a:r>
              <a:rPr lang="en-US" sz="1400" b="1" dirty="0">
                <a:solidFill>
                  <a:schemeClr val="tx2">
                    <a:lumMod val="75000"/>
                  </a:schemeClr>
                </a:solidFill>
              </a:rPr>
              <a:t>On 5-10-2019 requests more documents from police file and receives on 3-25-2020.</a:t>
            </a:r>
          </a:p>
          <a:p>
            <a:endParaRPr lang="en-US" sz="1400" b="1" dirty="0">
              <a:solidFill>
                <a:schemeClr val="tx2">
                  <a:lumMod val="75000"/>
                </a:schemeClr>
              </a:solidFill>
            </a:endParaRPr>
          </a:p>
          <a:p>
            <a:r>
              <a:rPr lang="en-US" sz="1400" b="1" dirty="0">
                <a:solidFill>
                  <a:schemeClr val="tx2">
                    <a:lumMod val="75000"/>
                  </a:schemeClr>
                </a:solidFill>
              </a:rPr>
              <a:t>Another document taken from backpack before warrant was issued was removed from the file and availability of the defense.</a:t>
            </a:r>
          </a:p>
        </p:txBody>
      </p:sp>
      <p:pic>
        <p:nvPicPr>
          <p:cNvPr id="10" name="Picture 9">
            <a:extLst>
              <a:ext uri="{FF2B5EF4-FFF2-40B4-BE49-F238E27FC236}">
                <a16:creationId xmlns:a16="http://schemas.microsoft.com/office/drawing/2014/main" id="{E33997F9-69D5-1C60-7EC8-9510BDAAFA3D}"/>
              </a:ext>
            </a:extLst>
          </p:cNvPr>
          <p:cNvPicPr>
            <a:picLocks noChangeAspect="1"/>
          </p:cNvPicPr>
          <p:nvPr/>
        </p:nvPicPr>
        <p:blipFill>
          <a:blip r:embed="rId3"/>
          <a:srcRect l="56921" t="61471" r="18408" b="21220"/>
          <a:stretch/>
        </p:blipFill>
        <p:spPr>
          <a:xfrm>
            <a:off x="9786896" y="2580513"/>
            <a:ext cx="2104103" cy="1916236"/>
          </a:xfrm>
          <a:prstGeom prst="rect">
            <a:avLst/>
          </a:prstGeom>
        </p:spPr>
      </p:pic>
      <p:sp>
        <p:nvSpPr>
          <p:cNvPr id="13" name="TextBox 12">
            <a:extLst>
              <a:ext uri="{FF2B5EF4-FFF2-40B4-BE49-F238E27FC236}">
                <a16:creationId xmlns:a16="http://schemas.microsoft.com/office/drawing/2014/main" id="{AD09029D-FE97-A02C-3194-AF8E2400F851}"/>
              </a:ext>
            </a:extLst>
          </p:cNvPr>
          <p:cNvSpPr txBox="1"/>
          <p:nvPr/>
        </p:nvSpPr>
        <p:spPr>
          <a:xfrm>
            <a:off x="1461121" y="4396318"/>
            <a:ext cx="3694471" cy="1200329"/>
          </a:xfrm>
          <a:prstGeom prst="rect">
            <a:avLst/>
          </a:prstGeom>
          <a:noFill/>
        </p:spPr>
        <p:txBody>
          <a:bodyPr wrap="square">
            <a:spAutoFit/>
          </a:bodyPr>
          <a:lstStyle/>
          <a:p>
            <a:r>
              <a:rPr lang="en-US" b="1" dirty="0">
                <a:solidFill>
                  <a:schemeClr val="tx2">
                    <a:lumMod val="75000"/>
                  </a:schemeClr>
                </a:solidFill>
              </a:rPr>
              <a:t>10</a:t>
            </a:r>
            <a:r>
              <a:rPr lang="en-US" sz="1800" b="1" dirty="0">
                <a:solidFill>
                  <a:schemeClr val="tx2">
                    <a:lumMod val="75000"/>
                  </a:schemeClr>
                </a:solidFill>
              </a:rPr>
              <a:t>. The alibi note he claimed that was in his backpack, but was conveniently missing at trial is found.</a:t>
            </a:r>
            <a:endParaRPr lang="en-US" dirty="0">
              <a:solidFill>
                <a:schemeClr val="tx2">
                  <a:lumMod val="75000"/>
                </a:schemeClr>
              </a:solidFill>
            </a:endParaRPr>
          </a:p>
        </p:txBody>
      </p:sp>
    </p:spTree>
    <p:extLst>
      <p:ext uri="{BB962C8B-B14F-4D97-AF65-F5344CB8AC3E}">
        <p14:creationId xmlns:p14="http://schemas.microsoft.com/office/powerpoint/2010/main" val="406265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54B33-D66C-A6F3-6D08-CC52EEAAFE4E}"/>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F746AE04-1BA2-07CC-3754-D5FA8FB3E8AB}"/>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71C2F239-233A-294F-DEB9-E836E951A5A3}"/>
              </a:ext>
            </a:extLst>
          </p:cNvPr>
          <p:cNvSpPr>
            <a:spLocks noGrp="1"/>
          </p:cNvSpPr>
          <p:nvPr>
            <p:ph type="sldNum" sz="quarter" idx="12"/>
          </p:nvPr>
        </p:nvSpPr>
        <p:spPr/>
        <p:txBody>
          <a:bodyPr/>
          <a:lstStyle/>
          <a:p>
            <a:fld id="{8D311328-86CE-48CB-8692-288FB545BF2E}" type="slidenum">
              <a:rPr lang="en-US" smtClean="0"/>
              <a:t>17</a:t>
            </a:fld>
            <a:endParaRPr lang="en-US"/>
          </a:p>
        </p:txBody>
      </p:sp>
      <p:pic>
        <p:nvPicPr>
          <p:cNvPr id="6" name="Picture 5">
            <a:extLst>
              <a:ext uri="{FF2B5EF4-FFF2-40B4-BE49-F238E27FC236}">
                <a16:creationId xmlns:a16="http://schemas.microsoft.com/office/drawing/2014/main" id="{76E0369A-45F3-F60D-D703-E530910D9CC4}"/>
              </a:ext>
            </a:extLst>
          </p:cNvPr>
          <p:cNvPicPr>
            <a:picLocks noChangeAspect="1"/>
          </p:cNvPicPr>
          <p:nvPr/>
        </p:nvPicPr>
        <p:blipFill>
          <a:blip r:embed="rId2"/>
          <a:stretch>
            <a:fillRect/>
          </a:stretch>
        </p:blipFill>
        <p:spPr>
          <a:xfrm>
            <a:off x="1575704" y="798973"/>
            <a:ext cx="8878069" cy="5235394"/>
          </a:xfrm>
          <a:prstGeom prst="rect">
            <a:avLst/>
          </a:prstGeom>
        </p:spPr>
      </p:pic>
    </p:spTree>
    <p:extLst>
      <p:ext uri="{BB962C8B-B14F-4D97-AF65-F5344CB8AC3E}">
        <p14:creationId xmlns:p14="http://schemas.microsoft.com/office/powerpoint/2010/main" val="59500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42256-FEA8-DAC0-5005-56CA9E85ADC3}"/>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95DDFD77-A660-CD47-6B26-2F63CECF0D8E}"/>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E8263AB0-D4EA-7FAA-9205-C6F66BB124B9}"/>
              </a:ext>
            </a:extLst>
          </p:cNvPr>
          <p:cNvSpPr>
            <a:spLocks noGrp="1"/>
          </p:cNvSpPr>
          <p:nvPr>
            <p:ph type="sldNum" sz="quarter" idx="12"/>
          </p:nvPr>
        </p:nvSpPr>
        <p:spPr/>
        <p:txBody>
          <a:bodyPr/>
          <a:lstStyle/>
          <a:p>
            <a:fld id="{8D311328-86CE-48CB-8692-288FB545BF2E}" type="slidenum">
              <a:rPr lang="en-US" smtClean="0"/>
              <a:t>18</a:t>
            </a:fld>
            <a:endParaRPr lang="en-US"/>
          </a:p>
        </p:txBody>
      </p:sp>
      <p:pic>
        <p:nvPicPr>
          <p:cNvPr id="6" name="Picture 5">
            <a:extLst>
              <a:ext uri="{FF2B5EF4-FFF2-40B4-BE49-F238E27FC236}">
                <a16:creationId xmlns:a16="http://schemas.microsoft.com/office/drawing/2014/main" id="{C66AA7EA-1ED6-F5AA-7796-198FA1B005B1}"/>
              </a:ext>
            </a:extLst>
          </p:cNvPr>
          <p:cNvPicPr>
            <a:picLocks noChangeAspect="1"/>
          </p:cNvPicPr>
          <p:nvPr/>
        </p:nvPicPr>
        <p:blipFill>
          <a:blip r:embed="rId2"/>
          <a:stretch>
            <a:fillRect/>
          </a:stretch>
        </p:blipFill>
        <p:spPr>
          <a:xfrm>
            <a:off x="2402541" y="636306"/>
            <a:ext cx="7547986" cy="2791631"/>
          </a:xfrm>
          <a:prstGeom prst="rect">
            <a:avLst/>
          </a:prstGeom>
        </p:spPr>
      </p:pic>
      <p:pic>
        <p:nvPicPr>
          <p:cNvPr id="7" name="Picture 6">
            <a:extLst>
              <a:ext uri="{FF2B5EF4-FFF2-40B4-BE49-F238E27FC236}">
                <a16:creationId xmlns:a16="http://schemas.microsoft.com/office/drawing/2014/main" id="{3CC8E70D-62B7-9E34-8303-9CEA100F170C}"/>
              </a:ext>
            </a:extLst>
          </p:cNvPr>
          <p:cNvPicPr>
            <a:picLocks noChangeAspect="1"/>
          </p:cNvPicPr>
          <p:nvPr/>
        </p:nvPicPr>
        <p:blipFill>
          <a:blip r:embed="rId3"/>
          <a:srcRect r="58306" b="58592"/>
          <a:stretch/>
        </p:blipFill>
        <p:spPr>
          <a:xfrm>
            <a:off x="4261065" y="3429000"/>
            <a:ext cx="3701615" cy="2167872"/>
          </a:xfrm>
          <a:prstGeom prst="rect">
            <a:avLst/>
          </a:prstGeom>
        </p:spPr>
      </p:pic>
      <p:sp>
        <p:nvSpPr>
          <p:cNvPr id="9" name="TextBox 8">
            <a:extLst>
              <a:ext uri="{FF2B5EF4-FFF2-40B4-BE49-F238E27FC236}">
                <a16:creationId xmlns:a16="http://schemas.microsoft.com/office/drawing/2014/main" id="{CE8375FE-BB4F-26E2-34FB-A6316F69A691}"/>
              </a:ext>
            </a:extLst>
          </p:cNvPr>
          <p:cNvSpPr txBox="1"/>
          <p:nvPr/>
        </p:nvSpPr>
        <p:spPr>
          <a:xfrm>
            <a:off x="848032" y="3565547"/>
            <a:ext cx="3212690" cy="2031325"/>
          </a:xfrm>
          <a:prstGeom prst="rect">
            <a:avLst/>
          </a:prstGeom>
          <a:noFill/>
        </p:spPr>
        <p:txBody>
          <a:bodyPr wrap="square">
            <a:spAutoFit/>
          </a:bodyPr>
          <a:lstStyle/>
          <a:p>
            <a:r>
              <a:rPr lang="en-US" sz="1800" b="1" dirty="0"/>
              <a:t>11. Michael Yore did in fact sign out one vial of blood on 3-31-96, and logged the Cal Trans receipt and the handwritten note from the restaurant as being from Mr. Wilson’s backpack on 3-31-96.</a:t>
            </a:r>
          </a:p>
        </p:txBody>
      </p:sp>
    </p:spTree>
    <p:extLst>
      <p:ext uri="{BB962C8B-B14F-4D97-AF65-F5344CB8AC3E}">
        <p14:creationId xmlns:p14="http://schemas.microsoft.com/office/powerpoint/2010/main" val="249959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F1239-AEF1-A79F-B5A6-A22324BC3ACC}"/>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2985612A-376F-F5CB-0B4C-D6743CEA757C}"/>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BCD5D16C-4D83-A4B8-E6C6-9FC551150C35}"/>
              </a:ext>
            </a:extLst>
          </p:cNvPr>
          <p:cNvSpPr>
            <a:spLocks noGrp="1"/>
          </p:cNvSpPr>
          <p:nvPr>
            <p:ph type="sldNum" sz="quarter" idx="12"/>
          </p:nvPr>
        </p:nvSpPr>
        <p:spPr/>
        <p:txBody>
          <a:bodyPr/>
          <a:lstStyle/>
          <a:p>
            <a:fld id="{8D311328-86CE-48CB-8692-288FB545BF2E}" type="slidenum">
              <a:rPr lang="en-US" smtClean="0"/>
              <a:t>19</a:t>
            </a:fld>
            <a:endParaRPr lang="en-US"/>
          </a:p>
        </p:txBody>
      </p:sp>
      <p:pic>
        <p:nvPicPr>
          <p:cNvPr id="6" name="Picture 5">
            <a:extLst>
              <a:ext uri="{FF2B5EF4-FFF2-40B4-BE49-F238E27FC236}">
                <a16:creationId xmlns:a16="http://schemas.microsoft.com/office/drawing/2014/main" id="{F7DE9D07-E5AA-C669-DA56-A202AF0017BE}"/>
              </a:ext>
            </a:extLst>
          </p:cNvPr>
          <p:cNvPicPr>
            <a:picLocks noChangeAspect="1"/>
          </p:cNvPicPr>
          <p:nvPr/>
        </p:nvPicPr>
        <p:blipFill>
          <a:blip r:embed="rId2"/>
          <a:stretch>
            <a:fillRect/>
          </a:stretch>
        </p:blipFill>
        <p:spPr>
          <a:xfrm>
            <a:off x="1451579" y="798973"/>
            <a:ext cx="3266013" cy="2963954"/>
          </a:xfrm>
          <a:prstGeom prst="rect">
            <a:avLst/>
          </a:prstGeom>
        </p:spPr>
      </p:pic>
      <p:pic>
        <p:nvPicPr>
          <p:cNvPr id="8" name="Picture 7">
            <a:extLst>
              <a:ext uri="{FF2B5EF4-FFF2-40B4-BE49-F238E27FC236}">
                <a16:creationId xmlns:a16="http://schemas.microsoft.com/office/drawing/2014/main" id="{1FAD56DA-FE09-6E65-10E6-D46896CAEFFF}"/>
              </a:ext>
            </a:extLst>
          </p:cNvPr>
          <p:cNvPicPr>
            <a:picLocks noChangeAspect="1"/>
          </p:cNvPicPr>
          <p:nvPr/>
        </p:nvPicPr>
        <p:blipFill>
          <a:blip r:embed="rId3"/>
          <a:stretch>
            <a:fillRect/>
          </a:stretch>
        </p:blipFill>
        <p:spPr>
          <a:xfrm>
            <a:off x="3854245" y="2092734"/>
            <a:ext cx="7631720" cy="2779604"/>
          </a:xfrm>
          <a:prstGeom prst="rect">
            <a:avLst/>
          </a:prstGeom>
        </p:spPr>
      </p:pic>
      <p:sp>
        <p:nvSpPr>
          <p:cNvPr id="10" name="TextBox 9">
            <a:extLst>
              <a:ext uri="{FF2B5EF4-FFF2-40B4-BE49-F238E27FC236}">
                <a16:creationId xmlns:a16="http://schemas.microsoft.com/office/drawing/2014/main" id="{B6A37E7C-A411-31D7-5BA6-4638EECFF057}"/>
              </a:ext>
            </a:extLst>
          </p:cNvPr>
          <p:cNvSpPr txBox="1"/>
          <p:nvPr/>
        </p:nvSpPr>
        <p:spPr>
          <a:xfrm>
            <a:off x="5017853" y="670139"/>
            <a:ext cx="6100916" cy="923330"/>
          </a:xfrm>
          <a:prstGeom prst="rect">
            <a:avLst/>
          </a:prstGeom>
          <a:noFill/>
        </p:spPr>
        <p:txBody>
          <a:bodyPr wrap="square">
            <a:spAutoFit/>
          </a:bodyPr>
          <a:lstStyle/>
          <a:p>
            <a:r>
              <a:rPr lang="en-US" b="1" dirty="0"/>
              <a:t>12</a:t>
            </a:r>
            <a:r>
              <a:rPr lang="en-US" sz="1800" b="1" dirty="0"/>
              <a:t>. DNA lab states that the degradation levels of Mr. Wilson’s DNA is similar to identical from the crime scene and the reference sample taken by the PAPD?!?</a:t>
            </a:r>
          </a:p>
        </p:txBody>
      </p:sp>
    </p:spTree>
    <p:extLst>
      <p:ext uri="{BB962C8B-B14F-4D97-AF65-F5344CB8AC3E}">
        <p14:creationId xmlns:p14="http://schemas.microsoft.com/office/powerpoint/2010/main" val="290670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05751-DBCB-4F26-837C-79557139DE4C}"/>
              </a:ext>
            </a:extLst>
          </p:cNvPr>
          <p:cNvSpPr>
            <a:spLocks noGrp="1"/>
          </p:cNvSpPr>
          <p:nvPr>
            <p:ph type="dt" sz="half" idx="10"/>
          </p:nvPr>
        </p:nvSpPr>
        <p:spPr/>
        <p:txBody>
          <a:bodyPr/>
          <a:lstStyle/>
          <a:p>
            <a:fld id="{160476CD-8703-42AF-80FD-A01FA8A067C3}" type="datetime1">
              <a:rPr lang="en-US" smtClean="0"/>
              <a:t>5/18/2025</a:t>
            </a:fld>
            <a:endParaRPr lang="en-US" dirty="0"/>
          </a:p>
        </p:txBody>
      </p:sp>
      <p:sp>
        <p:nvSpPr>
          <p:cNvPr id="3" name="Footer Placeholder 2">
            <a:extLst>
              <a:ext uri="{FF2B5EF4-FFF2-40B4-BE49-F238E27FC236}">
                <a16:creationId xmlns:a16="http://schemas.microsoft.com/office/drawing/2014/main" id="{0FA9075C-E1BF-4988-8A6F-ADFC1AC9DD7B}"/>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C88CDCA3-CA09-4B03-AF53-93EDE18542C0}"/>
              </a:ext>
            </a:extLst>
          </p:cNvPr>
          <p:cNvSpPr>
            <a:spLocks noGrp="1"/>
          </p:cNvSpPr>
          <p:nvPr>
            <p:ph type="sldNum" sz="quarter" idx="12"/>
          </p:nvPr>
        </p:nvSpPr>
        <p:spPr/>
        <p:txBody>
          <a:bodyPr/>
          <a:lstStyle/>
          <a:p>
            <a:fld id="{8D311328-86CE-48CB-8692-288FB545BF2E}" type="slidenum">
              <a:rPr lang="en-US" smtClean="0"/>
              <a:t>2</a:t>
            </a:fld>
            <a:endParaRPr lang="en-US"/>
          </a:p>
        </p:txBody>
      </p:sp>
      <p:pic>
        <p:nvPicPr>
          <p:cNvPr id="6" name="Picture 5">
            <a:extLst>
              <a:ext uri="{FF2B5EF4-FFF2-40B4-BE49-F238E27FC236}">
                <a16:creationId xmlns:a16="http://schemas.microsoft.com/office/drawing/2014/main" id="{4357F047-B32A-FE7F-9528-984A514953C2}"/>
              </a:ext>
            </a:extLst>
          </p:cNvPr>
          <p:cNvPicPr>
            <a:picLocks noChangeAspect="1"/>
          </p:cNvPicPr>
          <p:nvPr/>
        </p:nvPicPr>
        <p:blipFill>
          <a:blip r:embed="rId2"/>
          <a:stretch>
            <a:fillRect/>
          </a:stretch>
        </p:blipFill>
        <p:spPr>
          <a:xfrm>
            <a:off x="1604682" y="638508"/>
            <a:ext cx="4729374" cy="5327139"/>
          </a:xfrm>
          <a:prstGeom prst="rect">
            <a:avLst/>
          </a:prstGeom>
        </p:spPr>
      </p:pic>
      <p:sp>
        <p:nvSpPr>
          <p:cNvPr id="5" name="TextBox 4">
            <a:extLst>
              <a:ext uri="{FF2B5EF4-FFF2-40B4-BE49-F238E27FC236}">
                <a16:creationId xmlns:a16="http://schemas.microsoft.com/office/drawing/2014/main" id="{CA055108-1D7C-0C01-C67F-5C396ECC099C}"/>
              </a:ext>
            </a:extLst>
          </p:cNvPr>
          <p:cNvSpPr txBox="1"/>
          <p:nvPr/>
        </p:nvSpPr>
        <p:spPr>
          <a:xfrm>
            <a:off x="6647659" y="701592"/>
            <a:ext cx="5014441" cy="4616648"/>
          </a:xfrm>
          <a:prstGeom prst="rect">
            <a:avLst/>
          </a:prstGeom>
          <a:noFill/>
        </p:spPr>
        <p:txBody>
          <a:bodyPr wrap="square" rtlCol="0">
            <a:spAutoFit/>
          </a:bodyPr>
          <a:lstStyle/>
          <a:p>
            <a:r>
              <a:rPr lang="en-US" sz="1400" b="1" dirty="0"/>
              <a:t>On 3-31-1996 Peter Wilson was arrested, charged, and subsequently convicted of MURDER.</a:t>
            </a:r>
          </a:p>
          <a:p>
            <a:endParaRPr lang="en-US" sz="1400" b="1" dirty="0"/>
          </a:p>
          <a:p>
            <a:r>
              <a:rPr lang="en-US" sz="1400" b="1" dirty="0"/>
              <a:t>His story is much like that of many inmates, he is innocent.</a:t>
            </a:r>
          </a:p>
          <a:p>
            <a:endParaRPr lang="en-US" sz="1400" b="1" dirty="0"/>
          </a:p>
          <a:p>
            <a:r>
              <a:rPr lang="en-US" sz="1400" b="1" dirty="0"/>
              <a:t>On 1/3/2025, Mr. Wilson has given me permission to discuss his case on a public podcast so that I may share the evidence with the court of public opinion while waiting on a Writ of Habeas Corpus from the Santa Clara County Superior Court to vacate his conviction.</a:t>
            </a:r>
          </a:p>
          <a:p>
            <a:endParaRPr lang="en-US" sz="1400" b="1" dirty="0"/>
          </a:p>
          <a:p>
            <a:r>
              <a:rPr lang="en-US" sz="1400" b="1" dirty="0"/>
              <a:t>Mr. Wilson’s contentions are that: he was illegally searched; evidence had been stolen/planted by Officer M. Yore of Palo Alto Police Department which was used to convict him; alibi evidence and exculpatory evidence ignored or withheld from the defense; medical reports and experts for the DA lied during testimony; and the DA presented a false case while knowing there was another suspect that was never investigated, “William Coleman,” who fled the country.</a:t>
            </a:r>
          </a:p>
        </p:txBody>
      </p:sp>
    </p:spTree>
    <p:extLst>
      <p:ext uri="{BB962C8B-B14F-4D97-AF65-F5344CB8AC3E}">
        <p14:creationId xmlns:p14="http://schemas.microsoft.com/office/powerpoint/2010/main" val="53361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A4FC0F-A808-67A1-B5B3-CEC68B78517D}"/>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BAF35580-55A0-818E-EE44-CE4FFD5E9E01}"/>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AA8BFF3C-B8BB-1900-064F-250AF4CEA8BD}"/>
              </a:ext>
            </a:extLst>
          </p:cNvPr>
          <p:cNvSpPr>
            <a:spLocks noGrp="1"/>
          </p:cNvSpPr>
          <p:nvPr>
            <p:ph type="sldNum" sz="quarter" idx="12"/>
          </p:nvPr>
        </p:nvSpPr>
        <p:spPr/>
        <p:txBody>
          <a:bodyPr/>
          <a:lstStyle/>
          <a:p>
            <a:fld id="{8D311328-86CE-48CB-8692-288FB545BF2E}" type="slidenum">
              <a:rPr lang="en-US" smtClean="0"/>
              <a:t>20</a:t>
            </a:fld>
            <a:endParaRPr lang="en-US"/>
          </a:p>
        </p:txBody>
      </p:sp>
      <p:pic>
        <p:nvPicPr>
          <p:cNvPr id="6" name="Picture 5">
            <a:extLst>
              <a:ext uri="{FF2B5EF4-FFF2-40B4-BE49-F238E27FC236}">
                <a16:creationId xmlns:a16="http://schemas.microsoft.com/office/drawing/2014/main" id="{105C2199-27A0-9CA3-19B6-CD5E1FC1F754}"/>
              </a:ext>
            </a:extLst>
          </p:cNvPr>
          <p:cNvPicPr>
            <a:picLocks noChangeAspect="1"/>
          </p:cNvPicPr>
          <p:nvPr/>
        </p:nvPicPr>
        <p:blipFill>
          <a:blip r:embed="rId2"/>
          <a:stretch>
            <a:fillRect/>
          </a:stretch>
        </p:blipFill>
        <p:spPr>
          <a:xfrm>
            <a:off x="2393575" y="701657"/>
            <a:ext cx="7923925" cy="4921376"/>
          </a:xfrm>
          <a:prstGeom prst="rect">
            <a:avLst/>
          </a:prstGeom>
        </p:spPr>
      </p:pic>
    </p:spTree>
    <p:extLst>
      <p:ext uri="{BB962C8B-B14F-4D97-AF65-F5344CB8AC3E}">
        <p14:creationId xmlns:p14="http://schemas.microsoft.com/office/powerpoint/2010/main" val="2245097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FCCBC-A9F9-FE88-9585-A49B6E01DCDD}"/>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3E9A4979-52A3-C933-931E-E1952B20908B}"/>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C8BAB2DA-0BCA-84D8-E024-FB5A3B2F9C6E}"/>
              </a:ext>
            </a:extLst>
          </p:cNvPr>
          <p:cNvSpPr>
            <a:spLocks noGrp="1"/>
          </p:cNvSpPr>
          <p:nvPr>
            <p:ph type="sldNum" sz="quarter" idx="12"/>
          </p:nvPr>
        </p:nvSpPr>
        <p:spPr/>
        <p:txBody>
          <a:bodyPr/>
          <a:lstStyle/>
          <a:p>
            <a:fld id="{8D311328-86CE-48CB-8692-288FB545BF2E}" type="slidenum">
              <a:rPr lang="en-US" smtClean="0"/>
              <a:t>21</a:t>
            </a:fld>
            <a:endParaRPr lang="en-US"/>
          </a:p>
        </p:txBody>
      </p:sp>
      <p:pic>
        <p:nvPicPr>
          <p:cNvPr id="6" name="Picture 5">
            <a:extLst>
              <a:ext uri="{FF2B5EF4-FFF2-40B4-BE49-F238E27FC236}">
                <a16:creationId xmlns:a16="http://schemas.microsoft.com/office/drawing/2014/main" id="{73D79803-031B-3B92-F510-6DE1AEE73DD9}"/>
              </a:ext>
            </a:extLst>
          </p:cNvPr>
          <p:cNvPicPr>
            <a:picLocks noChangeAspect="1"/>
          </p:cNvPicPr>
          <p:nvPr/>
        </p:nvPicPr>
        <p:blipFill>
          <a:blip r:embed="rId2"/>
          <a:stretch>
            <a:fillRect/>
          </a:stretch>
        </p:blipFill>
        <p:spPr>
          <a:xfrm>
            <a:off x="1566513" y="640631"/>
            <a:ext cx="8062175" cy="1809345"/>
          </a:xfrm>
          <a:prstGeom prst="rect">
            <a:avLst/>
          </a:prstGeom>
        </p:spPr>
      </p:pic>
      <p:pic>
        <p:nvPicPr>
          <p:cNvPr id="8" name="Picture 7">
            <a:extLst>
              <a:ext uri="{FF2B5EF4-FFF2-40B4-BE49-F238E27FC236}">
                <a16:creationId xmlns:a16="http://schemas.microsoft.com/office/drawing/2014/main" id="{F52017CF-DF04-47C8-A95B-D1692688C983}"/>
              </a:ext>
            </a:extLst>
          </p:cNvPr>
          <p:cNvPicPr>
            <a:picLocks noChangeAspect="1"/>
          </p:cNvPicPr>
          <p:nvPr/>
        </p:nvPicPr>
        <p:blipFill>
          <a:blip r:embed="rId3"/>
          <a:stretch>
            <a:fillRect/>
          </a:stretch>
        </p:blipFill>
        <p:spPr>
          <a:xfrm>
            <a:off x="1579393" y="2595492"/>
            <a:ext cx="8036417" cy="1686128"/>
          </a:xfrm>
          <a:prstGeom prst="rect">
            <a:avLst/>
          </a:prstGeom>
        </p:spPr>
      </p:pic>
    </p:spTree>
    <p:extLst>
      <p:ext uri="{BB962C8B-B14F-4D97-AF65-F5344CB8AC3E}">
        <p14:creationId xmlns:p14="http://schemas.microsoft.com/office/powerpoint/2010/main" val="191042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3FCB7-1841-D7E5-1402-A94D405E29EF}"/>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467390A7-EE15-B5CD-F4EF-6C7E218CFC18}"/>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9E4595A9-D382-4D70-31D9-956D4B885672}"/>
              </a:ext>
            </a:extLst>
          </p:cNvPr>
          <p:cNvSpPr>
            <a:spLocks noGrp="1"/>
          </p:cNvSpPr>
          <p:nvPr>
            <p:ph type="sldNum" sz="quarter" idx="12"/>
          </p:nvPr>
        </p:nvSpPr>
        <p:spPr/>
        <p:txBody>
          <a:bodyPr/>
          <a:lstStyle/>
          <a:p>
            <a:fld id="{8D311328-86CE-48CB-8692-288FB545BF2E}" type="slidenum">
              <a:rPr lang="en-US" smtClean="0"/>
              <a:t>22</a:t>
            </a:fld>
            <a:endParaRPr lang="en-US"/>
          </a:p>
        </p:txBody>
      </p:sp>
      <p:sp>
        <p:nvSpPr>
          <p:cNvPr id="9" name="TextBox 8">
            <a:extLst>
              <a:ext uri="{FF2B5EF4-FFF2-40B4-BE49-F238E27FC236}">
                <a16:creationId xmlns:a16="http://schemas.microsoft.com/office/drawing/2014/main" id="{5167D189-B77B-66DD-3D3D-693150B1C465}"/>
              </a:ext>
            </a:extLst>
          </p:cNvPr>
          <p:cNvSpPr txBox="1"/>
          <p:nvPr/>
        </p:nvSpPr>
        <p:spPr>
          <a:xfrm>
            <a:off x="1183214" y="483907"/>
            <a:ext cx="10528726" cy="5663089"/>
          </a:xfrm>
          <a:prstGeom prst="rect">
            <a:avLst/>
          </a:prstGeom>
          <a:noFill/>
        </p:spPr>
        <p:txBody>
          <a:bodyPr wrap="square" rtlCol="0">
            <a:spAutoFit/>
          </a:bodyPr>
          <a:lstStyle/>
          <a:p>
            <a:r>
              <a:rPr lang="en-US" sz="2400" b="1" dirty="0"/>
              <a:t>Mr. Wilson’s Evidence for a Writ of Habeas </a:t>
            </a:r>
            <a:r>
              <a:rPr lang="en-US" sz="2400" b="1"/>
              <a:t>Corpus – Summary:</a:t>
            </a:r>
            <a:endParaRPr lang="en-US" sz="2400" b="1" dirty="0"/>
          </a:p>
          <a:p>
            <a:endParaRPr lang="en-US" sz="1600" b="1" dirty="0"/>
          </a:p>
          <a:p>
            <a:r>
              <a:rPr lang="en-US" sz="1400" b="1" dirty="0"/>
              <a:t>1. Mr. Wilson contends that he is innocent, and that William Coleman raped/killed Ms. Kim up to 4-5hrs before her body was found at 3:53am on 3-31-1996, and then left the country before his preliminary hearing in July 1996 to never be seen or heard from again, and the DA stipulates to being unable to locate William Coleman in the preliminary hearing. No other suspect was investigated for this crime. </a:t>
            </a:r>
          </a:p>
          <a:p>
            <a:r>
              <a:rPr lang="en-US" sz="1400" b="1" dirty="0"/>
              <a:t>2. Mr. Wilson shows that he was not at home during the time that the DA says he committed the crime.</a:t>
            </a:r>
          </a:p>
          <a:p>
            <a:r>
              <a:rPr lang="en-US" sz="1400" b="1" dirty="0"/>
              <a:t>3. Mr. Wilson shows that pages 9 and 126 were exculpable evidence in his backpack that was illegally searched, seized, copies made and placed into the police file by Officer </a:t>
            </a:r>
            <a:r>
              <a:rPr lang="en-US" sz="1400" b="1" dirty="0" err="1"/>
              <a:t>Micahel</a:t>
            </a:r>
            <a:r>
              <a:rPr lang="en-US" sz="1400" b="1" dirty="0"/>
              <a:t> Yore.</a:t>
            </a:r>
          </a:p>
          <a:p>
            <a:r>
              <a:rPr lang="en-US" sz="1400" b="1" dirty="0"/>
              <a:t>4. Mr. Wilson contends Officer Yore broke into the evidence room and removed them and $400 from his backpack. </a:t>
            </a:r>
          </a:p>
          <a:p>
            <a:r>
              <a:rPr lang="en-US" sz="1400" b="1" dirty="0"/>
              <a:t>5. Mr. Wilson shows that 2 vials of blood were taken by the Lab Tech at Palo Alto PD.</a:t>
            </a:r>
          </a:p>
          <a:p>
            <a:r>
              <a:rPr lang="en-US" sz="1400" b="1" dirty="0"/>
              <a:t>6. Mr. Wilson shows that Officer Michael Yore removed one vial of blood on 3-31-96.</a:t>
            </a:r>
          </a:p>
          <a:p>
            <a:r>
              <a:rPr lang="en-US" sz="1400" b="1" dirty="0"/>
              <a:t>7. Mr. Wilson shows that Officer L. Dillard took one vial of blood to the lab on 4-3-96.</a:t>
            </a:r>
          </a:p>
          <a:p>
            <a:r>
              <a:rPr lang="en-US" sz="1400" b="1" dirty="0"/>
              <a:t>8. Mr. Wilson shows that 2 Officers claim there was only one vial of blood taken.</a:t>
            </a:r>
          </a:p>
          <a:p>
            <a:r>
              <a:rPr lang="en-US" sz="1400" b="1" dirty="0"/>
              <a:t>9. Mr. Wilson shows that his blood at the crime scene came from the same source as the blood taken by the Lab Tech at the Police Department. </a:t>
            </a:r>
          </a:p>
          <a:p>
            <a:r>
              <a:rPr lang="en-US" sz="1400" b="1" dirty="0"/>
              <a:t>10. Mr. Wilson shows that pages 9 and 126 were purposefully removed from the original police file by the State.</a:t>
            </a:r>
          </a:p>
          <a:p>
            <a:r>
              <a:rPr lang="en-US" sz="1400" b="1" dirty="0"/>
              <a:t>11. Mr. Wilson forensics shows that rigor mortis and motile sperm supports that Kim’s death had to have occurred after 9pm on Saturday 3-30-1996 while he was gone.</a:t>
            </a:r>
          </a:p>
          <a:p>
            <a:r>
              <a:rPr lang="en-US" sz="1400" b="1" dirty="0"/>
              <a:t>12. Mr. Wilson shows that the State’s experts lied in regards to the forensics and subsequently testified in the adverse in future trials.</a:t>
            </a:r>
          </a:p>
          <a:p>
            <a:r>
              <a:rPr lang="en-US" sz="1400" b="1" dirty="0"/>
              <a:t>13. Mr. Wilson shows that the DA led the jury to believe that Kim had not been raped, and the sperm was never tested which could have also excluded Mr. Wilson as a suspect.</a:t>
            </a:r>
          </a:p>
          <a:p>
            <a:r>
              <a:rPr lang="en-US" sz="1400" b="1" dirty="0"/>
              <a:t>14. Mr. Wilson also proves that upon his arrival home, he could not have committed the crime due to the injury he suffered to his hand the day before.</a:t>
            </a:r>
          </a:p>
        </p:txBody>
      </p:sp>
    </p:spTree>
    <p:extLst>
      <p:ext uri="{BB962C8B-B14F-4D97-AF65-F5344CB8AC3E}">
        <p14:creationId xmlns:p14="http://schemas.microsoft.com/office/powerpoint/2010/main" val="292198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812EA3-6BD0-2DDA-3642-AFBF643B20D8}"/>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5C120546-3E50-8A96-D64D-A02D7A440BFC}"/>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99B506CA-3B5D-562F-D081-D7332458154E}"/>
              </a:ext>
            </a:extLst>
          </p:cNvPr>
          <p:cNvSpPr>
            <a:spLocks noGrp="1"/>
          </p:cNvSpPr>
          <p:nvPr>
            <p:ph type="sldNum" sz="quarter" idx="12"/>
          </p:nvPr>
        </p:nvSpPr>
        <p:spPr/>
        <p:txBody>
          <a:bodyPr/>
          <a:lstStyle/>
          <a:p>
            <a:fld id="{8D311328-86CE-48CB-8692-288FB545BF2E}" type="slidenum">
              <a:rPr lang="en-US" smtClean="0"/>
              <a:t>23</a:t>
            </a:fld>
            <a:endParaRPr lang="en-US"/>
          </a:p>
        </p:txBody>
      </p:sp>
      <p:pic>
        <p:nvPicPr>
          <p:cNvPr id="7" name="Picture 6">
            <a:extLst>
              <a:ext uri="{FF2B5EF4-FFF2-40B4-BE49-F238E27FC236}">
                <a16:creationId xmlns:a16="http://schemas.microsoft.com/office/drawing/2014/main" id="{70D8D3EA-1CA4-37DA-A845-6372C3963A43}"/>
              </a:ext>
            </a:extLst>
          </p:cNvPr>
          <p:cNvPicPr>
            <a:picLocks noChangeAspect="1"/>
          </p:cNvPicPr>
          <p:nvPr/>
        </p:nvPicPr>
        <p:blipFill>
          <a:blip r:embed="rId2"/>
          <a:stretch>
            <a:fillRect/>
          </a:stretch>
        </p:blipFill>
        <p:spPr>
          <a:xfrm rot="5400000">
            <a:off x="4970855" y="-131179"/>
            <a:ext cx="4839119" cy="6378493"/>
          </a:xfrm>
          <a:prstGeom prst="rect">
            <a:avLst/>
          </a:prstGeom>
        </p:spPr>
      </p:pic>
      <p:pic>
        <p:nvPicPr>
          <p:cNvPr id="6" name="Picture 5">
            <a:extLst>
              <a:ext uri="{FF2B5EF4-FFF2-40B4-BE49-F238E27FC236}">
                <a16:creationId xmlns:a16="http://schemas.microsoft.com/office/drawing/2014/main" id="{C07898DE-9233-3DF8-430B-D6BF4F4868B8}"/>
              </a:ext>
            </a:extLst>
          </p:cNvPr>
          <p:cNvPicPr>
            <a:picLocks noChangeAspect="1"/>
          </p:cNvPicPr>
          <p:nvPr/>
        </p:nvPicPr>
        <p:blipFill>
          <a:blip r:embed="rId3"/>
          <a:stretch>
            <a:fillRect/>
          </a:stretch>
        </p:blipFill>
        <p:spPr>
          <a:xfrm>
            <a:off x="129386" y="1918111"/>
            <a:ext cx="8505694" cy="3867653"/>
          </a:xfrm>
          <a:prstGeom prst="rect">
            <a:avLst/>
          </a:prstGeom>
        </p:spPr>
      </p:pic>
    </p:spTree>
    <p:extLst>
      <p:ext uri="{BB962C8B-B14F-4D97-AF65-F5344CB8AC3E}">
        <p14:creationId xmlns:p14="http://schemas.microsoft.com/office/powerpoint/2010/main" val="15476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CEDCC-2153-0258-3D82-0F310AC3B74F}"/>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92D1DA73-7691-67AF-42F2-AFB60D3AFDC6}"/>
              </a:ext>
            </a:extLst>
          </p:cNvPr>
          <p:cNvSpPr>
            <a:spLocks noGrp="1"/>
          </p:cNvSpPr>
          <p:nvPr>
            <p:ph type="ftr" sz="quarter" idx="11"/>
          </p:nvPr>
        </p:nvSpPr>
        <p:spPr/>
        <p:txBody>
          <a:bodyPr/>
          <a:lstStyle/>
          <a:p>
            <a:r>
              <a:rPr lang="en-US" dirty="0"/>
              <a:t>Eye for the Obvious</a:t>
            </a:r>
          </a:p>
        </p:txBody>
      </p:sp>
      <p:sp>
        <p:nvSpPr>
          <p:cNvPr id="4" name="Slide Number Placeholder 3">
            <a:extLst>
              <a:ext uri="{FF2B5EF4-FFF2-40B4-BE49-F238E27FC236}">
                <a16:creationId xmlns:a16="http://schemas.microsoft.com/office/drawing/2014/main" id="{BB74032A-1E84-0F32-2705-DA2A77374897}"/>
              </a:ext>
            </a:extLst>
          </p:cNvPr>
          <p:cNvSpPr>
            <a:spLocks noGrp="1"/>
          </p:cNvSpPr>
          <p:nvPr>
            <p:ph type="sldNum" sz="quarter" idx="12"/>
          </p:nvPr>
        </p:nvSpPr>
        <p:spPr/>
        <p:txBody>
          <a:bodyPr/>
          <a:lstStyle/>
          <a:p>
            <a:fld id="{8D311328-86CE-48CB-8692-288FB545BF2E}" type="slidenum">
              <a:rPr lang="en-US" smtClean="0"/>
              <a:t>24</a:t>
            </a:fld>
            <a:endParaRPr lang="en-US"/>
          </a:p>
        </p:txBody>
      </p:sp>
      <p:sp>
        <p:nvSpPr>
          <p:cNvPr id="5" name="TextBox 4">
            <a:extLst>
              <a:ext uri="{FF2B5EF4-FFF2-40B4-BE49-F238E27FC236}">
                <a16:creationId xmlns:a16="http://schemas.microsoft.com/office/drawing/2014/main" id="{A1EBB97C-739F-C4F0-82EB-72FAC976A51E}"/>
              </a:ext>
            </a:extLst>
          </p:cNvPr>
          <p:cNvSpPr txBox="1"/>
          <p:nvPr/>
        </p:nvSpPr>
        <p:spPr>
          <a:xfrm>
            <a:off x="78658" y="1302551"/>
            <a:ext cx="12113342" cy="3970318"/>
          </a:xfrm>
          <a:prstGeom prst="rect">
            <a:avLst/>
          </a:prstGeom>
          <a:noFill/>
        </p:spPr>
        <p:txBody>
          <a:bodyPr wrap="square" rtlCol="0">
            <a:spAutoFit/>
          </a:bodyPr>
          <a:lstStyle/>
          <a:p>
            <a:r>
              <a:rPr lang="en-US" b="1" dirty="0">
                <a:latin typeface="+mj-lt"/>
              </a:rPr>
              <a:t>5-9-25: Intro – play final minutes of Peter Wilson 21 mins. Questions and answers…</a:t>
            </a:r>
          </a:p>
          <a:p>
            <a:endParaRPr lang="en-US" b="1" dirty="0">
              <a:latin typeface="+mj-lt"/>
            </a:endParaRPr>
          </a:p>
          <a:p>
            <a:pPr marL="342900" indent="-342900">
              <a:buAutoNum type="arabicPeriod"/>
            </a:pPr>
            <a:r>
              <a:rPr lang="en-US" b="1" dirty="0">
                <a:latin typeface="+mj-lt"/>
              </a:rPr>
              <a:t>Mr. Wilson finds Ms. Kim</a:t>
            </a:r>
          </a:p>
          <a:p>
            <a:pPr marL="342900" indent="-342900">
              <a:buAutoNum type="arabicPeriod"/>
            </a:pPr>
            <a:r>
              <a:rPr lang="en-US" b="1" dirty="0">
                <a:latin typeface="+mj-lt"/>
              </a:rPr>
              <a:t>Coleman’s response to Mr. Wilson finding Ms. Kim</a:t>
            </a:r>
          </a:p>
          <a:p>
            <a:pPr marL="342900" indent="-342900">
              <a:buAutoNum type="arabicPeriod"/>
            </a:pPr>
            <a:r>
              <a:rPr lang="en-US" b="1" dirty="0">
                <a:latin typeface="+mj-lt"/>
              </a:rPr>
              <a:t>What did Mr. Coleman say on the 911 call? Transcript of 911 call</a:t>
            </a:r>
          </a:p>
          <a:p>
            <a:pPr marL="342900" indent="-342900">
              <a:buAutoNum type="arabicPeriod"/>
            </a:pPr>
            <a:r>
              <a:rPr lang="en-US" b="1" dirty="0">
                <a:latin typeface="+mj-lt"/>
              </a:rPr>
              <a:t>What County did this occur? Santa Clara County tried in San Jose, CA</a:t>
            </a:r>
          </a:p>
          <a:p>
            <a:pPr marL="342900" indent="-342900">
              <a:buAutoNum type="arabicPeriod"/>
            </a:pPr>
            <a:r>
              <a:rPr lang="en-US" b="1" dirty="0">
                <a:latin typeface="+mj-lt"/>
              </a:rPr>
              <a:t>What was the race and age of the renters = Peter Wilson and William Coleman?</a:t>
            </a:r>
          </a:p>
          <a:p>
            <a:pPr marL="342900" indent="-342900">
              <a:buAutoNum type="arabicPeriod"/>
            </a:pPr>
            <a:r>
              <a:rPr lang="en-US" b="1" dirty="0">
                <a:latin typeface="+mj-lt"/>
              </a:rPr>
              <a:t>What is William Coleman’s background? </a:t>
            </a:r>
          </a:p>
          <a:p>
            <a:pPr marL="342900" indent="-342900">
              <a:buAutoNum type="arabicPeriod"/>
            </a:pPr>
            <a:r>
              <a:rPr lang="en-US" b="1" dirty="0">
                <a:latin typeface="+mj-lt"/>
              </a:rPr>
              <a:t>Did they take the same forensic evidence from William Coleman?</a:t>
            </a:r>
          </a:p>
          <a:p>
            <a:pPr marL="342900" indent="-342900">
              <a:buAutoNum type="arabicPeriod"/>
            </a:pPr>
            <a:r>
              <a:rPr lang="en-US" b="1" dirty="0">
                <a:latin typeface="+mj-lt"/>
              </a:rPr>
              <a:t>Is there an evidence log on William Coleman? I see that he signed a consent form to search in the property report on the case against Peter Wilson. What was that consent to search?</a:t>
            </a:r>
          </a:p>
          <a:p>
            <a:pPr marL="342900" indent="-342900">
              <a:buAutoNum type="arabicPeriod"/>
            </a:pPr>
            <a:r>
              <a:rPr lang="en-US" b="1" dirty="0">
                <a:latin typeface="+mj-lt"/>
              </a:rPr>
              <a:t>Who was your lawyer? Mr. or Mrs. </a:t>
            </a:r>
            <a:r>
              <a:rPr lang="en-US" b="1" dirty="0" err="1">
                <a:latin typeface="+mj-lt"/>
              </a:rPr>
              <a:t>Paraskou</a:t>
            </a:r>
            <a:endParaRPr lang="en-US" b="1" dirty="0">
              <a:latin typeface="+mj-lt"/>
            </a:endParaRPr>
          </a:p>
          <a:p>
            <a:pPr marL="342900" indent="-342900">
              <a:buAutoNum type="arabicPeriod"/>
            </a:pPr>
            <a:r>
              <a:rPr lang="en-US" b="1" dirty="0">
                <a:latin typeface="+mj-lt"/>
              </a:rPr>
              <a:t>Where is Mr. Peter incarcerated? California Health Care Facility, Stockton, CA</a:t>
            </a:r>
          </a:p>
          <a:p>
            <a:pPr marL="342900" indent="-342900">
              <a:buAutoNum type="arabicPeriod"/>
            </a:pPr>
            <a:r>
              <a:rPr lang="en-US" b="1" dirty="0">
                <a:latin typeface="+mj-lt"/>
              </a:rPr>
              <a:t>When did Mr. Wilson file for the Writ of Habeas Corpus? July 17, 2024</a:t>
            </a:r>
          </a:p>
        </p:txBody>
      </p:sp>
    </p:spTree>
    <p:extLst>
      <p:ext uri="{BB962C8B-B14F-4D97-AF65-F5344CB8AC3E}">
        <p14:creationId xmlns:p14="http://schemas.microsoft.com/office/powerpoint/2010/main" val="31309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DF86-F5AE-6438-5804-9902EE5B84D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7306C2D-8E79-C5B1-69AB-DF8E5607E725}"/>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92A6D81E-8A38-62C2-5A47-CD7DB616FB66}"/>
              </a:ext>
            </a:extLst>
          </p:cNvPr>
          <p:cNvSpPr>
            <a:spLocks noGrp="1"/>
          </p:cNvSpPr>
          <p:nvPr>
            <p:ph type="ftr" sz="quarter" idx="11"/>
          </p:nvPr>
        </p:nvSpPr>
        <p:spPr/>
        <p:txBody>
          <a:bodyPr/>
          <a:lstStyle/>
          <a:p>
            <a:r>
              <a:rPr lang="en-US" b="1" dirty="0">
                <a:solidFill>
                  <a:schemeClr val="tx1"/>
                </a:solidFill>
                <a:latin typeface="+mj-lt"/>
              </a:rPr>
              <a:t>Eye for the Obvious</a:t>
            </a:r>
          </a:p>
        </p:txBody>
      </p:sp>
      <p:sp>
        <p:nvSpPr>
          <p:cNvPr id="4" name="Slide Number Placeholder 3">
            <a:extLst>
              <a:ext uri="{FF2B5EF4-FFF2-40B4-BE49-F238E27FC236}">
                <a16:creationId xmlns:a16="http://schemas.microsoft.com/office/drawing/2014/main" id="{3AB083F3-CA47-6F13-DB33-366468DD1A02}"/>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25</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385C2C48-5E26-9BE0-2590-C492EB98279C}"/>
              </a:ext>
            </a:extLst>
          </p:cNvPr>
          <p:cNvSpPr txBox="1"/>
          <p:nvPr/>
        </p:nvSpPr>
        <p:spPr>
          <a:xfrm>
            <a:off x="149994" y="1134830"/>
            <a:ext cx="12113342" cy="646331"/>
          </a:xfrm>
          <a:prstGeom prst="rect">
            <a:avLst/>
          </a:prstGeom>
          <a:noFill/>
        </p:spPr>
        <p:txBody>
          <a:bodyPr wrap="square" rtlCol="0">
            <a:spAutoFit/>
          </a:bodyPr>
          <a:lstStyle/>
          <a:p>
            <a:r>
              <a:rPr lang="en-US" b="1" dirty="0">
                <a:latin typeface="+mj-lt"/>
              </a:rPr>
              <a:t>5-2-25 Intro: Break from Zodiac - Covering the Case of a Writ of Habeas Corpus Based on New Evidence for Peter Wilson</a:t>
            </a:r>
          </a:p>
        </p:txBody>
      </p:sp>
      <p:sp>
        <p:nvSpPr>
          <p:cNvPr id="6" name="TextBox 5">
            <a:extLst>
              <a:ext uri="{FF2B5EF4-FFF2-40B4-BE49-F238E27FC236}">
                <a16:creationId xmlns:a16="http://schemas.microsoft.com/office/drawing/2014/main" id="{B911BE3F-1E9B-6ABD-AB3E-0D308DA65069}"/>
              </a:ext>
            </a:extLst>
          </p:cNvPr>
          <p:cNvSpPr txBox="1"/>
          <p:nvPr/>
        </p:nvSpPr>
        <p:spPr>
          <a:xfrm>
            <a:off x="149994" y="1744294"/>
            <a:ext cx="12042006" cy="523220"/>
          </a:xfrm>
          <a:prstGeom prst="rect">
            <a:avLst/>
          </a:prstGeom>
          <a:noFill/>
        </p:spPr>
        <p:txBody>
          <a:bodyPr wrap="square">
            <a:spAutoFit/>
          </a:bodyPr>
          <a:lstStyle/>
          <a:p>
            <a:r>
              <a:rPr lang="en-US" sz="2800" b="1" u="sng" dirty="0">
                <a:solidFill>
                  <a:srgbClr val="0563C1"/>
                </a:solidFill>
                <a:effectLst/>
                <a:latin typeface="Calibri" panose="020F0502020204030204" pitchFamily="34" charset="0"/>
                <a:ea typeface="Calibri" panose="020F0502020204030204" pitchFamily="34" charset="0"/>
                <a:hlinkClick r:id="rId3"/>
              </a:rPr>
              <a:t>http://www.handwritingdocumentexamination.com/pages/free-peter-wilson</a:t>
            </a:r>
            <a:endParaRPr lang="en-US" sz="2800" b="1" dirty="0"/>
          </a:p>
        </p:txBody>
      </p:sp>
      <p:sp>
        <p:nvSpPr>
          <p:cNvPr id="9" name="TextBox 8">
            <a:extLst>
              <a:ext uri="{FF2B5EF4-FFF2-40B4-BE49-F238E27FC236}">
                <a16:creationId xmlns:a16="http://schemas.microsoft.com/office/drawing/2014/main" id="{9D092DD5-2D3D-F69E-986C-D60B6F764D33}"/>
              </a:ext>
            </a:extLst>
          </p:cNvPr>
          <p:cNvSpPr txBox="1"/>
          <p:nvPr/>
        </p:nvSpPr>
        <p:spPr>
          <a:xfrm>
            <a:off x="74997" y="2240616"/>
            <a:ext cx="12042006" cy="1557542"/>
          </a:xfrm>
          <a:prstGeom prst="rect">
            <a:avLst/>
          </a:prstGeom>
          <a:noFill/>
        </p:spPr>
        <p:txBody>
          <a:bodyPr wrap="square">
            <a:spAutoFit/>
          </a:bodyPr>
          <a:lstStyle/>
          <a:p>
            <a:pPr marL="0" marR="0">
              <a:lnSpc>
                <a:spcPct val="107000"/>
              </a:lnSpc>
              <a:spcAft>
                <a:spcPts val="800"/>
              </a:spcAft>
            </a:pPr>
            <a:r>
              <a:rPr lang="en-US" sz="2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https://www.youtube.com/watch?v=fudD04E_9ys</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San Joaquin Valley Transparency – Wrongful Conviction</a:t>
            </a:r>
          </a:p>
          <a:p>
            <a:pPr marL="0" marR="0">
              <a:lnSpc>
                <a:spcPct val="107000"/>
              </a:lnSpc>
              <a:spcAft>
                <a:spcPts val="8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rPr>
              <a:t>https://youtube.com/@sanjoaquinvalleytransparency1?si=_JC7VIAhzYZj9Rwf</a:t>
            </a: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5B52FF20-1645-492D-3443-D8FEF763D15D}"/>
              </a:ext>
            </a:extLst>
          </p:cNvPr>
          <p:cNvSpPr txBox="1"/>
          <p:nvPr/>
        </p:nvSpPr>
        <p:spPr>
          <a:xfrm>
            <a:off x="39329" y="3938939"/>
            <a:ext cx="12113342" cy="2031325"/>
          </a:xfrm>
          <a:prstGeom prst="rect">
            <a:avLst/>
          </a:prstGeom>
          <a:noFill/>
        </p:spPr>
        <p:txBody>
          <a:bodyPr wrap="square" rtlCol="0">
            <a:spAutoFit/>
          </a:bodyPr>
          <a:lstStyle/>
          <a:p>
            <a:r>
              <a:rPr lang="en-US" b="1" dirty="0">
                <a:latin typeface="+mj-lt"/>
              </a:rPr>
              <a:t>In this 2-part series I will share a previously recorded podcast on the YouTube channel San Joaquin Valley Transparency hosted and produced by David Villa</a:t>
            </a:r>
          </a:p>
          <a:p>
            <a:endParaRPr lang="en-US" b="1" dirty="0">
              <a:latin typeface="+mj-lt"/>
            </a:endParaRPr>
          </a:p>
          <a:p>
            <a:r>
              <a:rPr lang="en-US" b="1" dirty="0">
                <a:latin typeface="+mj-lt"/>
              </a:rPr>
              <a:t>Today we will play approximately 47 mins of that podcast</a:t>
            </a:r>
          </a:p>
          <a:p>
            <a:endParaRPr lang="en-US" b="1" dirty="0">
              <a:latin typeface="+mj-lt"/>
            </a:endParaRPr>
          </a:p>
          <a:p>
            <a:r>
              <a:rPr lang="en-US" b="1" dirty="0">
                <a:latin typeface="+mj-lt"/>
              </a:rPr>
              <a:t>Outro: Next Friday I will share the rest of the podcast with time to answer the questions posed during the recording with Nolan Del Campo</a:t>
            </a:r>
          </a:p>
        </p:txBody>
      </p:sp>
    </p:spTree>
    <p:extLst>
      <p:ext uri="{BB962C8B-B14F-4D97-AF65-F5344CB8AC3E}">
        <p14:creationId xmlns:p14="http://schemas.microsoft.com/office/powerpoint/2010/main" val="221452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C7E24-C768-18E5-D1BD-715E0FDDC23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3ABD167-C5AA-FD15-40BA-7708BEC60D7C}"/>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1C28FB97-1E68-D9D9-F95B-78B753C8A592}"/>
              </a:ext>
            </a:extLst>
          </p:cNvPr>
          <p:cNvSpPr>
            <a:spLocks noGrp="1"/>
          </p:cNvSpPr>
          <p:nvPr>
            <p:ph type="ftr" sz="quarter" idx="11"/>
          </p:nvPr>
        </p:nvSpPr>
        <p:spPr>
          <a:xfrm>
            <a:off x="8485086" y="330370"/>
            <a:ext cx="2251739" cy="309201"/>
          </a:xfrm>
        </p:spPr>
        <p:txBody>
          <a:bodyPr/>
          <a:lstStyle/>
          <a:p>
            <a:r>
              <a:rPr lang="en-US" b="1" dirty="0">
                <a:solidFill>
                  <a:schemeClr val="tx1"/>
                </a:solidFill>
                <a:latin typeface="+mj-lt"/>
              </a:rPr>
              <a:t>Eye for the Obvious</a:t>
            </a:r>
          </a:p>
        </p:txBody>
      </p:sp>
      <p:sp>
        <p:nvSpPr>
          <p:cNvPr id="4" name="Slide Number Placeholder 3">
            <a:extLst>
              <a:ext uri="{FF2B5EF4-FFF2-40B4-BE49-F238E27FC236}">
                <a16:creationId xmlns:a16="http://schemas.microsoft.com/office/drawing/2014/main" id="{A1D71F5B-A9BA-91A5-C76E-45FF9AF11956}"/>
              </a:ext>
            </a:extLst>
          </p:cNvPr>
          <p:cNvSpPr>
            <a:spLocks noGrp="1"/>
          </p:cNvSpPr>
          <p:nvPr>
            <p:ph type="sldNum" sz="quarter" idx="12"/>
          </p:nvPr>
        </p:nvSpPr>
        <p:spPr>
          <a:xfrm>
            <a:off x="11148060" y="329307"/>
            <a:ext cx="811019" cy="503578"/>
          </a:xfrm>
        </p:spPr>
        <p:txBody>
          <a:bodyPr/>
          <a:lstStyle/>
          <a:p>
            <a:fld id="{441B0E11-3323-4782-A4EB-3C4BBCBF02AD}" type="slidenum">
              <a:rPr lang="en-US" b="1" smtClean="0">
                <a:solidFill>
                  <a:srgbClr val="FF0000"/>
                </a:solidFill>
                <a:latin typeface="+mj-lt"/>
              </a:rPr>
              <a:pPr/>
              <a:t>26</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BF7B3B94-13B0-8B3C-0BE9-628ED09660AF}"/>
              </a:ext>
            </a:extLst>
          </p:cNvPr>
          <p:cNvSpPr txBox="1"/>
          <p:nvPr/>
        </p:nvSpPr>
        <p:spPr>
          <a:xfrm>
            <a:off x="78658" y="575383"/>
            <a:ext cx="12113342" cy="2768578"/>
          </a:xfrm>
          <a:prstGeom prst="rect">
            <a:avLst/>
          </a:prstGeom>
          <a:noFill/>
        </p:spPr>
        <p:txBody>
          <a:bodyPr wrap="square" rtlCol="0">
            <a:spAutoFit/>
          </a:bodyPr>
          <a:lstStyle/>
          <a:p>
            <a:r>
              <a:rPr lang="en-US" b="1" dirty="0">
                <a:latin typeface="+mj-lt"/>
              </a:rPr>
              <a:t>5-9-25: Intro – play final minutes of Peter Wilson 21 mins. Questions and answers…</a:t>
            </a:r>
          </a:p>
          <a:p>
            <a:endParaRPr lang="en-US" sz="1200" b="1" dirty="0">
              <a:latin typeface="+mj-lt"/>
            </a:endParaRPr>
          </a:p>
          <a:p>
            <a:pPr marL="342900" indent="-342900">
              <a:buAutoNum type="arabicPeriod"/>
            </a:pPr>
            <a:r>
              <a:rPr lang="en-US" sz="1200" b="1" dirty="0">
                <a:latin typeface="+mj-lt"/>
              </a:rPr>
              <a:t>Mr. Wilson finds Ms. Kim</a:t>
            </a:r>
          </a:p>
          <a:p>
            <a:pPr marL="342900" indent="-342900">
              <a:buAutoNum type="arabicPeriod"/>
            </a:pPr>
            <a:r>
              <a:rPr lang="en-US" sz="1200" b="1" dirty="0">
                <a:latin typeface="+mj-lt"/>
              </a:rPr>
              <a:t>Coleman’s response to Mr. Wilson finding Ms. Kim</a:t>
            </a:r>
          </a:p>
          <a:p>
            <a:pPr marL="342900" indent="-342900">
              <a:buAutoNum type="arabicPeriod"/>
            </a:pPr>
            <a:r>
              <a:rPr lang="en-US" sz="1200" b="1" dirty="0">
                <a:latin typeface="+mj-lt"/>
              </a:rPr>
              <a:t>What did Mr. Coleman say on the 911 call? Transcript of 911 call</a:t>
            </a:r>
          </a:p>
          <a:p>
            <a:pPr marL="342900" indent="-342900">
              <a:buAutoNum type="arabicPeriod"/>
            </a:pPr>
            <a:r>
              <a:rPr lang="en-US" sz="1200" b="1" dirty="0">
                <a:latin typeface="+mj-lt"/>
              </a:rPr>
              <a:t>What County did this occur? Santa Clara County tried in San Jose, CA</a:t>
            </a:r>
          </a:p>
          <a:p>
            <a:pPr marL="342900" indent="-342900">
              <a:buAutoNum type="arabicPeriod"/>
            </a:pPr>
            <a:r>
              <a:rPr lang="en-US" sz="1200" b="1" dirty="0">
                <a:latin typeface="+mj-lt"/>
              </a:rPr>
              <a:t>What was the race and age of the renters = Peter Wilson and William Coleman?</a:t>
            </a:r>
          </a:p>
          <a:p>
            <a:pPr marL="342900" indent="-342900">
              <a:buAutoNum type="arabicPeriod"/>
            </a:pPr>
            <a:r>
              <a:rPr lang="en-US" sz="1200" b="1" dirty="0">
                <a:latin typeface="+mj-lt"/>
              </a:rPr>
              <a:t>What is William Coleman’s background? = waiting on a response</a:t>
            </a:r>
          </a:p>
          <a:p>
            <a:pPr marL="342900" indent="-342900">
              <a:buAutoNum type="arabicPeriod"/>
            </a:pPr>
            <a:r>
              <a:rPr lang="en-US" sz="1200" b="1" dirty="0">
                <a:latin typeface="+mj-lt"/>
              </a:rPr>
              <a:t>Did they take the same forensic evidence from William Coleman? = waiting on a response</a:t>
            </a:r>
          </a:p>
          <a:p>
            <a:pPr marL="342900" indent="-342900">
              <a:buFontTx/>
              <a:buAutoNum type="arabicPeriod"/>
            </a:pPr>
            <a:r>
              <a:rPr lang="en-US" sz="1200" b="1" dirty="0">
                <a:latin typeface="+mj-lt"/>
              </a:rPr>
              <a:t>Is there an evidence log on William Coleman? I see that he signed a consent form to search in the property report on the case against Peter Wilson. What was that consent to search?</a:t>
            </a:r>
          </a:p>
          <a:p>
            <a:pPr marL="342900" indent="-342900">
              <a:buAutoNum type="arabicPeriod"/>
            </a:pPr>
            <a:r>
              <a:rPr lang="en-US" sz="1200" b="1" dirty="0">
                <a:latin typeface="+mj-lt"/>
              </a:rPr>
              <a:t>Who was your lawyer? Mr. or Mrs. </a:t>
            </a:r>
            <a:r>
              <a:rPr lang="en-US" sz="1200" b="1" dirty="0" err="1">
                <a:latin typeface="+mj-lt"/>
              </a:rPr>
              <a:t>Paraskou</a:t>
            </a:r>
            <a:r>
              <a:rPr lang="en-US" sz="1200" b="1" dirty="0">
                <a:latin typeface="+mj-lt"/>
              </a:rPr>
              <a:t> = waiting for full name</a:t>
            </a:r>
          </a:p>
          <a:p>
            <a:pPr marL="342900" indent="-342900">
              <a:buAutoNum type="arabicPeriod"/>
            </a:pPr>
            <a:r>
              <a:rPr lang="en-US" sz="1200" b="1" dirty="0">
                <a:latin typeface="+mj-lt"/>
              </a:rPr>
              <a:t>Where is Mr. Peter incarcerated? California Health Care Facility, Stockton, CA – transferred from </a:t>
            </a:r>
            <a:r>
              <a:rPr lang="en-US" sz="1200" b="1" kern="100" dirty="0">
                <a:effectLst/>
                <a:latin typeface="+mj-lt"/>
                <a:ea typeface="Calibri" panose="020F0502020204030204" pitchFamily="34" charset="0"/>
                <a:cs typeface="Times New Roman" panose="02020603050405020304" pitchFamily="18" charset="0"/>
              </a:rPr>
              <a:t>Peter Wilson, P-79916,  Salinas Valley State Prison, Soledad, CA</a:t>
            </a:r>
          </a:p>
          <a:p>
            <a:pPr marL="342900" indent="-342900">
              <a:buAutoNum type="arabicPeriod"/>
            </a:pPr>
            <a:r>
              <a:rPr lang="en-US" sz="1200" b="1" dirty="0">
                <a:latin typeface="+mj-lt"/>
              </a:rPr>
              <a:t>When did Mr. Wilson file for the Writ of Habeas Corpus? July 17, 2024</a:t>
            </a:r>
          </a:p>
        </p:txBody>
      </p:sp>
      <p:pic>
        <p:nvPicPr>
          <p:cNvPr id="6" name="Picture 5">
            <a:extLst>
              <a:ext uri="{FF2B5EF4-FFF2-40B4-BE49-F238E27FC236}">
                <a16:creationId xmlns:a16="http://schemas.microsoft.com/office/drawing/2014/main" id="{EE6B1DB2-746D-2F1B-4B98-69FF353CBEE3}"/>
              </a:ext>
            </a:extLst>
          </p:cNvPr>
          <p:cNvPicPr>
            <a:picLocks noChangeAspect="1"/>
          </p:cNvPicPr>
          <p:nvPr/>
        </p:nvPicPr>
        <p:blipFill>
          <a:blip r:embed="rId2"/>
          <a:stretch>
            <a:fillRect/>
          </a:stretch>
        </p:blipFill>
        <p:spPr>
          <a:xfrm>
            <a:off x="86932" y="4008434"/>
            <a:ext cx="5589857" cy="2541783"/>
          </a:xfrm>
          <a:prstGeom prst="rect">
            <a:avLst/>
          </a:prstGeom>
        </p:spPr>
      </p:pic>
      <p:pic>
        <p:nvPicPr>
          <p:cNvPr id="9" name="Picture 8">
            <a:extLst>
              <a:ext uri="{FF2B5EF4-FFF2-40B4-BE49-F238E27FC236}">
                <a16:creationId xmlns:a16="http://schemas.microsoft.com/office/drawing/2014/main" id="{B2B22E50-8CEB-A905-5B89-B9EB0F2503E2}"/>
              </a:ext>
            </a:extLst>
          </p:cNvPr>
          <p:cNvPicPr>
            <a:picLocks noChangeAspect="1"/>
          </p:cNvPicPr>
          <p:nvPr/>
        </p:nvPicPr>
        <p:blipFill>
          <a:blip r:embed="rId3"/>
          <a:srcRect l="49256" t="5484" b="583"/>
          <a:stretch/>
        </p:blipFill>
        <p:spPr>
          <a:xfrm rot="5400000">
            <a:off x="7753922" y="2703725"/>
            <a:ext cx="2302734" cy="5618578"/>
          </a:xfrm>
          <a:prstGeom prst="rect">
            <a:avLst/>
          </a:prstGeom>
        </p:spPr>
      </p:pic>
      <p:pic>
        <p:nvPicPr>
          <p:cNvPr id="8" name="Picture 7">
            <a:extLst>
              <a:ext uri="{FF2B5EF4-FFF2-40B4-BE49-F238E27FC236}">
                <a16:creationId xmlns:a16="http://schemas.microsoft.com/office/drawing/2014/main" id="{3BA0ED5B-823F-BAAD-7C63-194CB3ABD4C7}"/>
              </a:ext>
            </a:extLst>
          </p:cNvPr>
          <p:cNvPicPr>
            <a:picLocks noChangeAspect="1"/>
          </p:cNvPicPr>
          <p:nvPr/>
        </p:nvPicPr>
        <p:blipFill>
          <a:blip r:embed="rId3"/>
          <a:srcRect l="4896" t="2761" r="47616" b="1587"/>
          <a:stretch/>
        </p:blipFill>
        <p:spPr>
          <a:xfrm rot="5400000">
            <a:off x="7346331" y="1623017"/>
            <a:ext cx="1904236" cy="5055614"/>
          </a:xfrm>
          <a:prstGeom prst="rect">
            <a:avLst/>
          </a:prstGeom>
        </p:spPr>
      </p:pic>
    </p:spTree>
    <p:extLst>
      <p:ext uri="{BB962C8B-B14F-4D97-AF65-F5344CB8AC3E}">
        <p14:creationId xmlns:p14="http://schemas.microsoft.com/office/powerpoint/2010/main" val="1794526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1918-B415-EF69-0A74-2AE201BBC57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BC1F7E3-2C47-B1AF-21A0-103F45941A32}"/>
              </a:ext>
            </a:extLst>
          </p:cNvPr>
          <p:cNvSpPr>
            <a:spLocks noGrp="1"/>
          </p:cNvSpPr>
          <p:nvPr>
            <p:ph type="dt" sz="half" idx="10"/>
          </p:nvPr>
        </p:nvSpPr>
        <p:spPr/>
        <p:txBody>
          <a:bodyPr/>
          <a:lstStyle/>
          <a:p>
            <a:fld id="{90DB9AD1-3B9C-445D-8DAA-7829CF7E749F}" type="datetime1">
              <a:rPr lang="en-US" b="1" smtClean="0">
                <a:solidFill>
                  <a:schemeClr val="bg1"/>
                </a:solidFill>
                <a:latin typeface="+mj-lt"/>
              </a:rPr>
              <a:t>5/18/2025</a:t>
            </a:fld>
            <a:endParaRPr lang="en-US" b="1" dirty="0">
              <a:solidFill>
                <a:schemeClr val="bg1"/>
              </a:solidFill>
              <a:latin typeface="+mj-lt"/>
            </a:endParaRPr>
          </a:p>
        </p:txBody>
      </p:sp>
      <p:sp>
        <p:nvSpPr>
          <p:cNvPr id="3" name="Footer Placeholder 2">
            <a:extLst>
              <a:ext uri="{FF2B5EF4-FFF2-40B4-BE49-F238E27FC236}">
                <a16:creationId xmlns:a16="http://schemas.microsoft.com/office/drawing/2014/main" id="{DC80155C-BBFE-066B-AEE1-9017E34BC41E}"/>
              </a:ext>
            </a:extLst>
          </p:cNvPr>
          <p:cNvSpPr>
            <a:spLocks noGrp="1"/>
          </p:cNvSpPr>
          <p:nvPr>
            <p:ph type="ftr" sz="quarter" idx="11"/>
          </p:nvPr>
        </p:nvSpPr>
        <p:spPr/>
        <p:txBody>
          <a:bodyPr/>
          <a:lstStyle/>
          <a:p>
            <a:r>
              <a:rPr lang="en-US" b="1" dirty="0">
                <a:solidFill>
                  <a:schemeClr val="tx1"/>
                </a:solidFill>
                <a:latin typeface="+mj-lt"/>
              </a:rPr>
              <a:t>Eye for the Obvious</a:t>
            </a:r>
          </a:p>
        </p:txBody>
      </p:sp>
      <p:sp>
        <p:nvSpPr>
          <p:cNvPr id="4" name="Slide Number Placeholder 3">
            <a:extLst>
              <a:ext uri="{FF2B5EF4-FFF2-40B4-BE49-F238E27FC236}">
                <a16:creationId xmlns:a16="http://schemas.microsoft.com/office/drawing/2014/main" id="{6A1C5AE3-6B55-BF7C-0F23-7745D498C753}"/>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27</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32209614-E726-3A1C-787F-E94AC9A5E3A5}"/>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20" name="Picture 19">
            <a:extLst>
              <a:ext uri="{FF2B5EF4-FFF2-40B4-BE49-F238E27FC236}">
                <a16:creationId xmlns:a16="http://schemas.microsoft.com/office/drawing/2014/main" id="{96225B42-0DC0-4398-B321-D9784D37671B}"/>
              </a:ext>
            </a:extLst>
          </p:cNvPr>
          <p:cNvPicPr>
            <a:picLocks noChangeAspect="1"/>
          </p:cNvPicPr>
          <p:nvPr/>
        </p:nvPicPr>
        <p:blipFill>
          <a:blip r:embed="rId2"/>
          <a:stretch>
            <a:fillRect/>
          </a:stretch>
        </p:blipFill>
        <p:spPr>
          <a:xfrm>
            <a:off x="3989324" y="1177378"/>
            <a:ext cx="7862207" cy="5680622"/>
          </a:xfrm>
          <a:prstGeom prst="rect">
            <a:avLst/>
          </a:prstGeom>
        </p:spPr>
      </p:pic>
      <p:pic>
        <p:nvPicPr>
          <p:cNvPr id="6" name="Picture 5">
            <a:extLst>
              <a:ext uri="{FF2B5EF4-FFF2-40B4-BE49-F238E27FC236}">
                <a16:creationId xmlns:a16="http://schemas.microsoft.com/office/drawing/2014/main" id="{2B98DEDD-0D4A-B384-37C2-7371639CBE65}"/>
              </a:ext>
            </a:extLst>
          </p:cNvPr>
          <p:cNvPicPr>
            <a:picLocks noChangeAspect="1"/>
          </p:cNvPicPr>
          <p:nvPr/>
        </p:nvPicPr>
        <p:blipFill>
          <a:blip r:embed="rId3"/>
          <a:stretch>
            <a:fillRect/>
          </a:stretch>
        </p:blipFill>
        <p:spPr>
          <a:xfrm>
            <a:off x="2840476" y="136522"/>
            <a:ext cx="9011055" cy="1249856"/>
          </a:xfrm>
          <a:prstGeom prst="rect">
            <a:avLst/>
          </a:prstGeom>
        </p:spPr>
      </p:pic>
    </p:spTree>
    <p:extLst>
      <p:ext uri="{BB962C8B-B14F-4D97-AF65-F5344CB8AC3E}">
        <p14:creationId xmlns:p14="http://schemas.microsoft.com/office/powerpoint/2010/main" val="813315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F2983-F86A-CF85-B171-E2720A5EA18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B570692-E96B-7F80-1165-D338C75D5EE9}"/>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B74068F1-277E-03E0-A9A0-B2FC691C81AD}"/>
              </a:ext>
            </a:extLst>
          </p:cNvPr>
          <p:cNvSpPr>
            <a:spLocks noGrp="1"/>
          </p:cNvSpPr>
          <p:nvPr>
            <p:ph type="ftr" sz="quarter" idx="11"/>
          </p:nvPr>
        </p:nvSpPr>
        <p:spPr/>
        <p:txBody>
          <a:bodyPr/>
          <a:lstStyle/>
          <a:p>
            <a:r>
              <a:rPr lang="en-US" b="1" dirty="0">
                <a:solidFill>
                  <a:schemeClr val="tx1"/>
                </a:solidFill>
                <a:latin typeface="+mj-lt"/>
              </a:rPr>
              <a:t>Eye for the Obvious</a:t>
            </a:r>
          </a:p>
        </p:txBody>
      </p:sp>
      <p:sp>
        <p:nvSpPr>
          <p:cNvPr id="4" name="Slide Number Placeholder 3">
            <a:extLst>
              <a:ext uri="{FF2B5EF4-FFF2-40B4-BE49-F238E27FC236}">
                <a16:creationId xmlns:a16="http://schemas.microsoft.com/office/drawing/2014/main" id="{D70F1391-876F-6221-E860-1F0FA044FE1D}"/>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28</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7EC11355-B5F6-0A87-8CE9-2144B2279DC2}"/>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9" name="Picture 8">
            <a:extLst>
              <a:ext uri="{FF2B5EF4-FFF2-40B4-BE49-F238E27FC236}">
                <a16:creationId xmlns:a16="http://schemas.microsoft.com/office/drawing/2014/main" id="{26F9E703-9AB9-2A8D-E0C0-15F60C1F86EF}"/>
              </a:ext>
            </a:extLst>
          </p:cNvPr>
          <p:cNvPicPr>
            <a:picLocks noChangeAspect="1"/>
          </p:cNvPicPr>
          <p:nvPr/>
        </p:nvPicPr>
        <p:blipFill>
          <a:blip r:embed="rId2"/>
          <a:stretch>
            <a:fillRect/>
          </a:stretch>
        </p:blipFill>
        <p:spPr>
          <a:xfrm>
            <a:off x="50656" y="3879404"/>
            <a:ext cx="9883997" cy="1714649"/>
          </a:xfrm>
          <a:prstGeom prst="rect">
            <a:avLst/>
          </a:prstGeom>
        </p:spPr>
      </p:pic>
      <p:pic>
        <p:nvPicPr>
          <p:cNvPr id="6" name="Picture 5">
            <a:extLst>
              <a:ext uri="{FF2B5EF4-FFF2-40B4-BE49-F238E27FC236}">
                <a16:creationId xmlns:a16="http://schemas.microsoft.com/office/drawing/2014/main" id="{01C574F2-65BF-DFAC-7DAD-F6D7CED6C7B5}"/>
              </a:ext>
            </a:extLst>
          </p:cNvPr>
          <p:cNvPicPr>
            <a:picLocks noChangeAspect="1"/>
          </p:cNvPicPr>
          <p:nvPr/>
        </p:nvPicPr>
        <p:blipFill>
          <a:blip r:embed="rId3"/>
          <a:stretch>
            <a:fillRect/>
          </a:stretch>
        </p:blipFill>
        <p:spPr>
          <a:xfrm>
            <a:off x="50656" y="5703672"/>
            <a:ext cx="11987299" cy="710710"/>
          </a:xfrm>
          <a:prstGeom prst="rect">
            <a:avLst/>
          </a:prstGeom>
        </p:spPr>
      </p:pic>
      <p:pic>
        <p:nvPicPr>
          <p:cNvPr id="10" name="Picture 9">
            <a:extLst>
              <a:ext uri="{FF2B5EF4-FFF2-40B4-BE49-F238E27FC236}">
                <a16:creationId xmlns:a16="http://schemas.microsoft.com/office/drawing/2014/main" id="{AF788959-F4EB-128F-A72C-22193EAA33C0}"/>
              </a:ext>
            </a:extLst>
          </p:cNvPr>
          <p:cNvPicPr>
            <a:picLocks noChangeAspect="1"/>
          </p:cNvPicPr>
          <p:nvPr/>
        </p:nvPicPr>
        <p:blipFill>
          <a:blip r:embed="rId4"/>
          <a:stretch>
            <a:fillRect/>
          </a:stretch>
        </p:blipFill>
        <p:spPr>
          <a:xfrm>
            <a:off x="0" y="1525767"/>
            <a:ext cx="11987299" cy="2171888"/>
          </a:xfrm>
          <a:prstGeom prst="rect">
            <a:avLst/>
          </a:prstGeom>
        </p:spPr>
      </p:pic>
    </p:spTree>
    <p:extLst>
      <p:ext uri="{BB962C8B-B14F-4D97-AF65-F5344CB8AC3E}">
        <p14:creationId xmlns:p14="http://schemas.microsoft.com/office/powerpoint/2010/main" val="341393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9762-F236-6AD4-A829-86A81EE3316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46B23E4-6DA9-2D24-0790-3F3DC6979306}"/>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B1E523DE-F9C2-1C71-3853-EFEDB10DDA72}"/>
              </a:ext>
            </a:extLst>
          </p:cNvPr>
          <p:cNvSpPr>
            <a:spLocks noGrp="1"/>
          </p:cNvSpPr>
          <p:nvPr>
            <p:ph type="ftr" sz="quarter" idx="11"/>
          </p:nvPr>
        </p:nvSpPr>
        <p:spPr/>
        <p:txBody>
          <a:bodyPr/>
          <a:lstStyle/>
          <a:p>
            <a:r>
              <a:rPr lang="en-US" b="1">
                <a:solidFill>
                  <a:schemeClr val="tx1"/>
                </a:solidFill>
                <a:latin typeface="+mj-lt"/>
              </a:rPr>
              <a:t>Eye for the Obvious</a:t>
            </a:r>
            <a:endParaRPr lang="en-US" b="1" dirty="0">
              <a:solidFill>
                <a:schemeClr val="tx1"/>
              </a:solidFill>
              <a:latin typeface="+mj-lt"/>
            </a:endParaRPr>
          </a:p>
        </p:txBody>
      </p:sp>
      <p:sp>
        <p:nvSpPr>
          <p:cNvPr id="4" name="Slide Number Placeholder 3">
            <a:extLst>
              <a:ext uri="{FF2B5EF4-FFF2-40B4-BE49-F238E27FC236}">
                <a16:creationId xmlns:a16="http://schemas.microsoft.com/office/drawing/2014/main" id="{EE6B54BB-2974-1257-ECD3-A37C3DDB27A0}"/>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29</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C3B87C17-DC9E-BD98-999B-C2277CD1596B}"/>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12" name="Picture 11">
            <a:extLst>
              <a:ext uri="{FF2B5EF4-FFF2-40B4-BE49-F238E27FC236}">
                <a16:creationId xmlns:a16="http://schemas.microsoft.com/office/drawing/2014/main" id="{92521708-A8ED-E57A-7379-56C038ED3439}"/>
              </a:ext>
            </a:extLst>
          </p:cNvPr>
          <p:cNvPicPr>
            <a:picLocks noChangeAspect="1"/>
          </p:cNvPicPr>
          <p:nvPr/>
        </p:nvPicPr>
        <p:blipFill>
          <a:blip r:embed="rId2"/>
          <a:stretch>
            <a:fillRect/>
          </a:stretch>
        </p:blipFill>
        <p:spPr>
          <a:xfrm>
            <a:off x="57590" y="1643702"/>
            <a:ext cx="12076820" cy="4942637"/>
          </a:xfrm>
          <a:prstGeom prst="rect">
            <a:avLst/>
          </a:prstGeom>
        </p:spPr>
      </p:pic>
    </p:spTree>
    <p:extLst>
      <p:ext uri="{BB962C8B-B14F-4D97-AF65-F5344CB8AC3E}">
        <p14:creationId xmlns:p14="http://schemas.microsoft.com/office/powerpoint/2010/main" val="412485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1D9F8-C566-ACD7-A4C2-49A0F103914D}"/>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B6782D5E-D4A3-4D1D-A5AF-A1E35CCC9E4D}"/>
              </a:ext>
            </a:extLst>
          </p:cNvPr>
          <p:cNvSpPr>
            <a:spLocks noGrp="1"/>
          </p:cNvSpPr>
          <p:nvPr>
            <p:ph type="ftr" sz="quarter" idx="11"/>
          </p:nvPr>
        </p:nvSpPr>
        <p:spPr/>
        <p:txBody>
          <a:bodyPr/>
          <a:lstStyle/>
          <a:p>
            <a:r>
              <a:rPr lang="en-US" dirty="0"/>
              <a:t>Eye for the Obvious</a:t>
            </a:r>
          </a:p>
        </p:txBody>
      </p:sp>
      <p:sp>
        <p:nvSpPr>
          <p:cNvPr id="4" name="Slide Number Placeholder 3">
            <a:extLst>
              <a:ext uri="{FF2B5EF4-FFF2-40B4-BE49-F238E27FC236}">
                <a16:creationId xmlns:a16="http://schemas.microsoft.com/office/drawing/2014/main" id="{53D72E66-3B51-06C6-DDE5-DDD626B74EA4}"/>
              </a:ext>
            </a:extLst>
          </p:cNvPr>
          <p:cNvSpPr>
            <a:spLocks noGrp="1"/>
          </p:cNvSpPr>
          <p:nvPr>
            <p:ph type="sldNum" sz="quarter" idx="12"/>
          </p:nvPr>
        </p:nvSpPr>
        <p:spPr/>
        <p:txBody>
          <a:bodyPr/>
          <a:lstStyle/>
          <a:p>
            <a:fld id="{8D311328-86CE-48CB-8692-288FB545BF2E}" type="slidenum">
              <a:rPr lang="en-US" smtClean="0"/>
              <a:t>3</a:t>
            </a:fld>
            <a:endParaRPr lang="en-US"/>
          </a:p>
        </p:txBody>
      </p:sp>
      <p:sp>
        <p:nvSpPr>
          <p:cNvPr id="5" name="TextBox 4">
            <a:extLst>
              <a:ext uri="{FF2B5EF4-FFF2-40B4-BE49-F238E27FC236}">
                <a16:creationId xmlns:a16="http://schemas.microsoft.com/office/drawing/2014/main" id="{46293610-F384-FEAA-0A7B-CEE8CD2C6370}"/>
              </a:ext>
            </a:extLst>
          </p:cNvPr>
          <p:cNvSpPr txBox="1"/>
          <p:nvPr/>
        </p:nvSpPr>
        <p:spPr>
          <a:xfrm>
            <a:off x="1451579" y="798973"/>
            <a:ext cx="9762563" cy="5201424"/>
          </a:xfrm>
          <a:prstGeom prst="rect">
            <a:avLst/>
          </a:prstGeom>
          <a:noFill/>
        </p:spPr>
        <p:txBody>
          <a:bodyPr wrap="square" rtlCol="0">
            <a:spAutoFit/>
          </a:bodyPr>
          <a:lstStyle/>
          <a:p>
            <a:r>
              <a:rPr lang="en-US" sz="2800" b="1" dirty="0"/>
              <a:t>Facts of Case: Murder of Hak Joo Kim </a:t>
            </a:r>
          </a:p>
          <a:p>
            <a:r>
              <a:rPr lang="en-US" sz="1600" b="1" dirty="0"/>
              <a:t>Saturday March 30, 1996 or Sunday March 31, 1996 @ 1160 Fulton Avenue, Palo Alto, CA</a:t>
            </a:r>
          </a:p>
          <a:p>
            <a:r>
              <a:rPr lang="en-US" sz="1600" b="1" dirty="0"/>
              <a:t>59 years old, single woman of Asian decent </a:t>
            </a:r>
          </a:p>
          <a:p>
            <a:r>
              <a:rPr lang="en-US" sz="1600" b="1" dirty="0"/>
              <a:t>Divorced for 20 years and not known to be dating anyone by friends and family</a:t>
            </a:r>
          </a:p>
          <a:p>
            <a:r>
              <a:rPr lang="en-US" sz="1600" b="1" dirty="0"/>
              <a:t>Last spoken to between 12:44-12:48pm by her niece’s husband</a:t>
            </a:r>
          </a:p>
          <a:p>
            <a:r>
              <a:rPr lang="en-US" sz="1600" b="1" dirty="0"/>
              <a:t>Niece attempted 2 phones call before 1:12pm and got a busy signal – Phone Records support</a:t>
            </a:r>
          </a:p>
          <a:p>
            <a:r>
              <a:rPr lang="en-US" sz="1600" b="1" dirty="0"/>
              <a:t>1:12pm her niece tries to call back and only gets Kim’s voicemail</a:t>
            </a:r>
          </a:p>
          <a:p>
            <a:r>
              <a:rPr lang="en-US" sz="1600" b="1" dirty="0"/>
              <a:t>Found bludgeoned to death in her basement partially nude with a 4x12 = 3.4x11 wooden beam found on top of her shoulders</a:t>
            </a:r>
          </a:p>
          <a:p>
            <a:r>
              <a:rPr lang="en-US" sz="1600" b="1" dirty="0"/>
              <a:t>Robe on the ground next to her, she was wearing pants and underwear, no shirt was present, and her right shoe was found next to the body</a:t>
            </a:r>
          </a:p>
          <a:p>
            <a:r>
              <a:rPr lang="en-US" sz="1600" b="1" dirty="0"/>
              <a:t>A leaf from the basement floor is found stuck to Kim’s buttocks even though her pants and underwear were on which would indicate that her pants had been removed and put back on in the basement during the act</a:t>
            </a:r>
          </a:p>
          <a:p>
            <a:r>
              <a:rPr lang="en-US" sz="1600" b="1" dirty="0"/>
              <a:t>Blood and the murder weapon found in kitchen sink was a lie – no murder weapon found</a:t>
            </a:r>
          </a:p>
          <a:p>
            <a:r>
              <a:rPr lang="en-US" sz="1600" b="1" dirty="0"/>
              <a:t>Kim’s car was gone and an unknown car was in her driveway with a car cover over it at 2:02 pm when Mr. Wilson arrive and left in cab. Unknown car was gone and Kim’s BMW was in driveway at 3:45am when Mr. Wilson returned.</a:t>
            </a:r>
          </a:p>
          <a:p>
            <a:r>
              <a:rPr lang="en-US" sz="1600" b="1" dirty="0"/>
              <a:t>Rape kit was performed – seminal fluid found on thighs and in vaginal canal and an intact motile sperm was found at 9:30am April 1, 1996 – This was never tested for DNA</a:t>
            </a:r>
          </a:p>
        </p:txBody>
      </p:sp>
    </p:spTree>
    <p:extLst>
      <p:ext uri="{BB962C8B-B14F-4D97-AF65-F5344CB8AC3E}">
        <p14:creationId xmlns:p14="http://schemas.microsoft.com/office/powerpoint/2010/main" val="2792172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3A43C-E217-7E7C-249F-C3DCB5761A5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14CDD88B-10CB-13B5-3BB5-B7364DD63BB3}"/>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7B1EABBC-B6D2-63D1-2546-82B062EB11D7}"/>
              </a:ext>
            </a:extLst>
          </p:cNvPr>
          <p:cNvSpPr>
            <a:spLocks noGrp="1"/>
          </p:cNvSpPr>
          <p:nvPr>
            <p:ph type="ftr" sz="quarter" idx="11"/>
          </p:nvPr>
        </p:nvSpPr>
        <p:spPr/>
        <p:txBody>
          <a:bodyPr/>
          <a:lstStyle/>
          <a:p>
            <a:r>
              <a:rPr lang="en-US" b="1">
                <a:solidFill>
                  <a:schemeClr val="tx1"/>
                </a:solidFill>
                <a:latin typeface="+mj-lt"/>
              </a:rPr>
              <a:t>Eye for the Obvious</a:t>
            </a:r>
            <a:endParaRPr lang="en-US" b="1" dirty="0">
              <a:solidFill>
                <a:schemeClr val="tx1"/>
              </a:solidFill>
              <a:latin typeface="+mj-lt"/>
            </a:endParaRPr>
          </a:p>
        </p:txBody>
      </p:sp>
      <p:sp>
        <p:nvSpPr>
          <p:cNvPr id="4" name="Slide Number Placeholder 3">
            <a:extLst>
              <a:ext uri="{FF2B5EF4-FFF2-40B4-BE49-F238E27FC236}">
                <a16:creationId xmlns:a16="http://schemas.microsoft.com/office/drawing/2014/main" id="{F1408906-D35A-D12B-B884-D9B910881F1A}"/>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30</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F7BC4838-0F71-2269-9B65-3A573F06724A}"/>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6" name="Picture 5">
            <a:extLst>
              <a:ext uri="{FF2B5EF4-FFF2-40B4-BE49-F238E27FC236}">
                <a16:creationId xmlns:a16="http://schemas.microsoft.com/office/drawing/2014/main" id="{0D0753F1-8111-A7D3-5CEB-644D467D97D4}"/>
              </a:ext>
            </a:extLst>
          </p:cNvPr>
          <p:cNvPicPr>
            <a:picLocks noChangeAspect="1"/>
          </p:cNvPicPr>
          <p:nvPr/>
        </p:nvPicPr>
        <p:blipFill>
          <a:blip r:embed="rId2"/>
          <a:stretch>
            <a:fillRect/>
          </a:stretch>
        </p:blipFill>
        <p:spPr>
          <a:xfrm>
            <a:off x="2945960" y="88490"/>
            <a:ext cx="3284505" cy="655377"/>
          </a:xfrm>
          <a:prstGeom prst="rect">
            <a:avLst/>
          </a:prstGeom>
        </p:spPr>
      </p:pic>
      <p:pic>
        <p:nvPicPr>
          <p:cNvPr id="8" name="Picture 7">
            <a:extLst>
              <a:ext uri="{FF2B5EF4-FFF2-40B4-BE49-F238E27FC236}">
                <a16:creationId xmlns:a16="http://schemas.microsoft.com/office/drawing/2014/main" id="{ECD5819C-6BF9-472A-891B-C59D42EDC710}"/>
              </a:ext>
            </a:extLst>
          </p:cNvPr>
          <p:cNvPicPr>
            <a:picLocks noChangeAspect="1"/>
          </p:cNvPicPr>
          <p:nvPr/>
        </p:nvPicPr>
        <p:blipFill>
          <a:blip r:embed="rId3"/>
          <a:stretch>
            <a:fillRect/>
          </a:stretch>
        </p:blipFill>
        <p:spPr>
          <a:xfrm>
            <a:off x="2945960" y="1046440"/>
            <a:ext cx="8192210" cy="5044877"/>
          </a:xfrm>
          <a:prstGeom prst="rect">
            <a:avLst/>
          </a:prstGeom>
        </p:spPr>
      </p:pic>
      <p:sp>
        <p:nvSpPr>
          <p:cNvPr id="10" name="TextBox 9">
            <a:extLst>
              <a:ext uri="{FF2B5EF4-FFF2-40B4-BE49-F238E27FC236}">
                <a16:creationId xmlns:a16="http://schemas.microsoft.com/office/drawing/2014/main" id="{B392EB39-5A3C-0398-E627-66D1DABB7D11}"/>
              </a:ext>
            </a:extLst>
          </p:cNvPr>
          <p:cNvSpPr txBox="1"/>
          <p:nvPr/>
        </p:nvSpPr>
        <p:spPr>
          <a:xfrm>
            <a:off x="1763138" y="5987021"/>
            <a:ext cx="8295262" cy="369332"/>
          </a:xfrm>
          <a:prstGeom prst="rect">
            <a:avLst/>
          </a:prstGeom>
          <a:noFill/>
        </p:spPr>
        <p:txBody>
          <a:bodyPr wrap="square">
            <a:spAutoFit/>
          </a:bodyPr>
          <a:lstStyle/>
          <a:p>
            <a:r>
              <a:rPr lang="en-US" dirty="0">
                <a:hlinkClick r:id="rId4"/>
              </a:rPr>
              <a:t>https://www.mercurynews.com/2007/01/31/can-an-ex-prosecutor-let-go/</a:t>
            </a:r>
            <a:r>
              <a:rPr lang="en-US" dirty="0"/>
              <a:t> </a:t>
            </a:r>
          </a:p>
        </p:txBody>
      </p:sp>
    </p:spTree>
    <p:extLst>
      <p:ext uri="{BB962C8B-B14F-4D97-AF65-F5344CB8AC3E}">
        <p14:creationId xmlns:p14="http://schemas.microsoft.com/office/powerpoint/2010/main" val="28997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0CA97-900A-97E2-1C01-C942AEE816BD}"/>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245A285-9289-6569-04EA-7DFE812FF155}"/>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47E96FA3-FA7D-E1A4-9F12-ADCF0AB006D1}"/>
              </a:ext>
            </a:extLst>
          </p:cNvPr>
          <p:cNvSpPr>
            <a:spLocks noGrp="1"/>
          </p:cNvSpPr>
          <p:nvPr>
            <p:ph type="ftr" sz="quarter" idx="11"/>
          </p:nvPr>
        </p:nvSpPr>
        <p:spPr/>
        <p:txBody>
          <a:bodyPr/>
          <a:lstStyle/>
          <a:p>
            <a:r>
              <a:rPr lang="en-US" b="1" dirty="0">
                <a:solidFill>
                  <a:schemeClr val="tx1"/>
                </a:solidFill>
                <a:latin typeface="+mj-lt"/>
              </a:rPr>
              <a:t>Eye for the Obvious</a:t>
            </a:r>
          </a:p>
        </p:txBody>
      </p:sp>
      <p:sp>
        <p:nvSpPr>
          <p:cNvPr id="4" name="Slide Number Placeholder 3">
            <a:extLst>
              <a:ext uri="{FF2B5EF4-FFF2-40B4-BE49-F238E27FC236}">
                <a16:creationId xmlns:a16="http://schemas.microsoft.com/office/drawing/2014/main" id="{F0FD47CA-EF5E-B475-754E-0C254D8CE21D}"/>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31</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D7389093-5865-B76D-363A-435B57CC11E6}"/>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6" name="Picture 5">
            <a:extLst>
              <a:ext uri="{FF2B5EF4-FFF2-40B4-BE49-F238E27FC236}">
                <a16:creationId xmlns:a16="http://schemas.microsoft.com/office/drawing/2014/main" id="{ECDD6039-3A44-C71E-181A-B5854C419E28}"/>
              </a:ext>
            </a:extLst>
          </p:cNvPr>
          <p:cNvPicPr>
            <a:picLocks noChangeAspect="1"/>
          </p:cNvPicPr>
          <p:nvPr/>
        </p:nvPicPr>
        <p:blipFill>
          <a:blip r:embed="rId2"/>
          <a:stretch>
            <a:fillRect/>
          </a:stretch>
        </p:blipFill>
        <p:spPr>
          <a:xfrm>
            <a:off x="2769434" y="1101117"/>
            <a:ext cx="6980525" cy="3033023"/>
          </a:xfrm>
          <a:prstGeom prst="rect">
            <a:avLst/>
          </a:prstGeom>
        </p:spPr>
      </p:pic>
      <p:pic>
        <p:nvPicPr>
          <p:cNvPr id="9" name="Picture 8">
            <a:extLst>
              <a:ext uri="{FF2B5EF4-FFF2-40B4-BE49-F238E27FC236}">
                <a16:creationId xmlns:a16="http://schemas.microsoft.com/office/drawing/2014/main" id="{FE69E1B2-AEC4-01C7-BB7D-7AAF29074A5C}"/>
              </a:ext>
            </a:extLst>
          </p:cNvPr>
          <p:cNvPicPr>
            <a:picLocks noChangeAspect="1"/>
          </p:cNvPicPr>
          <p:nvPr/>
        </p:nvPicPr>
        <p:blipFill>
          <a:blip r:embed="rId3"/>
          <a:stretch>
            <a:fillRect/>
          </a:stretch>
        </p:blipFill>
        <p:spPr>
          <a:xfrm>
            <a:off x="2799917" y="4222070"/>
            <a:ext cx="6950042" cy="1082134"/>
          </a:xfrm>
          <a:prstGeom prst="rect">
            <a:avLst/>
          </a:prstGeom>
        </p:spPr>
      </p:pic>
    </p:spTree>
    <p:extLst>
      <p:ext uri="{BB962C8B-B14F-4D97-AF65-F5344CB8AC3E}">
        <p14:creationId xmlns:p14="http://schemas.microsoft.com/office/powerpoint/2010/main" val="1103855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1596-A1D9-08D5-AE32-6A3B0D8222B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A4A9541-EBC7-3108-CA96-EFBD31FFB4DA}"/>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2B59F25A-D7A4-4A3C-BA55-E1766CB1F0F3}"/>
              </a:ext>
            </a:extLst>
          </p:cNvPr>
          <p:cNvSpPr>
            <a:spLocks noGrp="1"/>
          </p:cNvSpPr>
          <p:nvPr>
            <p:ph type="ftr" sz="quarter" idx="11"/>
          </p:nvPr>
        </p:nvSpPr>
        <p:spPr/>
        <p:txBody>
          <a:bodyPr/>
          <a:lstStyle/>
          <a:p>
            <a:r>
              <a:rPr lang="en-US" b="1">
                <a:solidFill>
                  <a:schemeClr val="tx1"/>
                </a:solidFill>
                <a:latin typeface="+mj-lt"/>
              </a:rPr>
              <a:t>Eye for the Obvious</a:t>
            </a:r>
            <a:endParaRPr lang="en-US" b="1" dirty="0">
              <a:solidFill>
                <a:schemeClr val="tx1"/>
              </a:solidFill>
              <a:latin typeface="+mj-lt"/>
            </a:endParaRPr>
          </a:p>
        </p:txBody>
      </p:sp>
      <p:sp>
        <p:nvSpPr>
          <p:cNvPr id="4" name="Slide Number Placeholder 3">
            <a:extLst>
              <a:ext uri="{FF2B5EF4-FFF2-40B4-BE49-F238E27FC236}">
                <a16:creationId xmlns:a16="http://schemas.microsoft.com/office/drawing/2014/main" id="{F64EBB30-6276-642C-AB66-1C9FE8BBF3DD}"/>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32</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7340397E-3D47-4AD7-D2AD-52C7E8E20108}"/>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6" name="Picture 5">
            <a:extLst>
              <a:ext uri="{FF2B5EF4-FFF2-40B4-BE49-F238E27FC236}">
                <a16:creationId xmlns:a16="http://schemas.microsoft.com/office/drawing/2014/main" id="{0990CC2A-17BA-410A-53FF-8D349D9CE30E}"/>
              </a:ext>
            </a:extLst>
          </p:cNvPr>
          <p:cNvPicPr>
            <a:picLocks noChangeAspect="1"/>
          </p:cNvPicPr>
          <p:nvPr/>
        </p:nvPicPr>
        <p:blipFill>
          <a:blip r:embed="rId2"/>
          <a:stretch>
            <a:fillRect/>
          </a:stretch>
        </p:blipFill>
        <p:spPr>
          <a:xfrm>
            <a:off x="3018503" y="879325"/>
            <a:ext cx="6835732" cy="4595258"/>
          </a:xfrm>
          <a:prstGeom prst="rect">
            <a:avLst/>
          </a:prstGeom>
        </p:spPr>
      </p:pic>
    </p:spTree>
    <p:extLst>
      <p:ext uri="{BB962C8B-B14F-4D97-AF65-F5344CB8AC3E}">
        <p14:creationId xmlns:p14="http://schemas.microsoft.com/office/powerpoint/2010/main" val="1300128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4C6B0-1208-E98E-0E73-7622D22D296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E92B878-AE46-58E4-0E39-FD85E60E0DA0}"/>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1C63A1EB-61BA-9238-9FE8-89CAAD5E9BDC}"/>
              </a:ext>
            </a:extLst>
          </p:cNvPr>
          <p:cNvSpPr>
            <a:spLocks noGrp="1"/>
          </p:cNvSpPr>
          <p:nvPr>
            <p:ph type="ftr" sz="quarter" idx="11"/>
          </p:nvPr>
        </p:nvSpPr>
        <p:spPr/>
        <p:txBody>
          <a:bodyPr/>
          <a:lstStyle/>
          <a:p>
            <a:r>
              <a:rPr lang="en-US" b="1">
                <a:solidFill>
                  <a:schemeClr val="tx1"/>
                </a:solidFill>
                <a:latin typeface="+mj-lt"/>
              </a:rPr>
              <a:t>Eye for the Obvious</a:t>
            </a:r>
            <a:endParaRPr lang="en-US" b="1" dirty="0">
              <a:solidFill>
                <a:schemeClr val="tx1"/>
              </a:solidFill>
              <a:latin typeface="+mj-lt"/>
            </a:endParaRPr>
          </a:p>
        </p:txBody>
      </p:sp>
      <p:sp>
        <p:nvSpPr>
          <p:cNvPr id="4" name="Slide Number Placeholder 3">
            <a:extLst>
              <a:ext uri="{FF2B5EF4-FFF2-40B4-BE49-F238E27FC236}">
                <a16:creationId xmlns:a16="http://schemas.microsoft.com/office/drawing/2014/main" id="{4140B6DD-BB16-55E3-80A1-8F035BEA6527}"/>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33</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95386130-E0EF-791E-FAC4-83AE56770D3A}"/>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6" name="Picture 5">
            <a:extLst>
              <a:ext uri="{FF2B5EF4-FFF2-40B4-BE49-F238E27FC236}">
                <a16:creationId xmlns:a16="http://schemas.microsoft.com/office/drawing/2014/main" id="{D4D60204-A01A-5BED-7938-61785404731B}"/>
              </a:ext>
            </a:extLst>
          </p:cNvPr>
          <p:cNvPicPr>
            <a:picLocks noChangeAspect="1"/>
          </p:cNvPicPr>
          <p:nvPr/>
        </p:nvPicPr>
        <p:blipFill>
          <a:blip r:embed="rId2"/>
          <a:stretch>
            <a:fillRect/>
          </a:stretch>
        </p:blipFill>
        <p:spPr>
          <a:xfrm>
            <a:off x="2697185" y="798973"/>
            <a:ext cx="6797629" cy="2682472"/>
          </a:xfrm>
          <a:prstGeom prst="rect">
            <a:avLst/>
          </a:prstGeom>
        </p:spPr>
      </p:pic>
    </p:spTree>
    <p:extLst>
      <p:ext uri="{BB962C8B-B14F-4D97-AF65-F5344CB8AC3E}">
        <p14:creationId xmlns:p14="http://schemas.microsoft.com/office/powerpoint/2010/main" val="3901474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8F1D0-9B28-1BD5-D7D5-415E17AB7DF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CCB77E7-D75C-9AFB-AA14-84BAF711D1D8}"/>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20186065-792B-7DA3-DB66-B647FC0AB9E4}"/>
              </a:ext>
            </a:extLst>
          </p:cNvPr>
          <p:cNvSpPr>
            <a:spLocks noGrp="1"/>
          </p:cNvSpPr>
          <p:nvPr>
            <p:ph type="ftr" sz="quarter" idx="11"/>
          </p:nvPr>
        </p:nvSpPr>
        <p:spPr/>
        <p:txBody>
          <a:bodyPr/>
          <a:lstStyle/>
          <a:p>
            <a:r>
              <a:rPr lang="en-US" b="1">
                <a:solidFill>
                  <a:schemeClr val="tx1"/>
                </a:solidFill>
                <a:latin typeface="+mj-lt"/>
              </a:rPr>
              <a:t>Eye for the Obvious</a:t>
            </a:r>
            <a:endParaRPr lang="en-US" b="1" dirty="0">
              <a:solidFill>
                <a:schemeClr val="tx1"/>
              </a:solidFill>
              <a:latin typeface="+mj-lt"/>
            </a:endParaRPr>
          </a:p>
        </p:txBody>
      </p:sp>
      <p:sp>
        <p:nvSpPr>
          <p:cNvPr id="4" name="Slide Number Placeholder 3">
            <a:extLst>
              <a:ext uri="{FF2B5EF4-FFF2-40B4-BE49-F238E27FC236}">
                <a16:creationId xmlns:a16="http://schemas.microsoft.com/office/drawing/2014/main" id="{28C38550-538D-E259-70C6-09DACE593735}"/>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34</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F830ABEB-E4EF-CB6C-DAD3-4A9D3002C907}"/>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Sgt. Michael Yore:</a:t>
            </a:r>
          </a:p>
        </p:txBody>
      </p:sp>
      <p:pic>
        <p:nvPicPr>
          <p:cNvPr id="9" name="Picture 8">
            <a:extLst>
              <a:ext uri="{FF2B5EF4-FFF2-40B4-BE49-F238E27FC236}">
                <a16:creationId xmlns:a16="http://schemas.microsoft.com/office/drawing/2014/main" id="{914FDF13-4E93-9834-A1BF-AC5EDC3E4BD1}"/>
              </a:ext>
            </a:extLst>
          </p:cNvPr>
          <p:cNvPicPr>
            <a:picLocks noChangeAspect="1"/>
          </p:cNvPicPr>
          <p:nvPr/>
        </p:nvPicPr>
        <p:blipFill>
          <a:blip r:embed="rId2"/>
          <a:stretch>
            <a:fillRect/>
          </a:stretch>
        </p:blipFill>
        <p:spPr>
          <a:xfrm>
            <a:off x="1965788" y="1568150"/>
            <a:ext cx="7742591" cy="3139712"/>
          </a:xfrm>
          <a:prstGeom prst="rect">
            <a:avLst/>
          </a:prstGeom>
        </p:spPr>
      </p:pic>
    </p:spTree>
    <p:extLst>
      <p:ext uri="{BB962C8B-B14F-4D97-AF65-F5344CB8AC3E}">
        <p14:creationId xmlns:p14="http://schemas.microsoft.com/office/powerpoint/2010/main" val="2332803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A7C42-7709-3F8D-9637-A74ED14E10D0}"/>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91A44EE-5A78-7BAE-8250-37EE90127C6C}"/>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275C68C8-EF02-8C93-8675-5133949247C0}"/>
              </a:ext>
            </a:extLst>
          </p:cNvPr>
          <p:cNvSpPr>
            <a:spLocks noGrp="1"/>
          </p:cNvSpPr>
          <p:nvPr>
            <p:ph type="ftr" sz="quarter" idx="11"/>
          </p:nvPr>
        </p:nvSpPr>
        <p:spPr/>
        <p:txBody>
          <a:bodyPr/>
          <a:lstStyle/>
          <a:p>
            <a:r>
              <a:rPr lang="en-US" b="1">
                <a:solidFill>
                  <a:schemeClr val="tx1"/>
                </a:solidFill>
                <a:latin typeface="+mj-lt"/>
              </a:rPr>
              <a:t>Eye for the Obvious</a:t>
            </a:r>
            <a:endParaRPr lang="en-US" b="1" dirty="0">
              <a:solidFill>
                <a:schemeClr val="tx1"/>
              </a:solidFill>
              <a:latin typeface="+mj-lt"/>
            </a:endParaRPr>
          </a:p>
        </p:txBody>
      </p:sp>
      <p:sp>
        <p:nvSpPr>
          <p:cNvPr id="4" name="Slide Number Placeholder 3">
            <a:extLst>
              <a:ext uri="{FF2B5EF4-FFF2-40B4-BE49-F238E27FC236}">
                <a16:creationId xmlns:a16="http://schemas.microsoft.com/office/drawing/2014/main" id="{D7CECB06-AA2C-18CF-0F52-9D74124626BC}"/>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35</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AD3CD13D-1265-19C5-5D38-7A8D8B9D414C}"/>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 Arrested immediately while roommate is released… Arraigned 4-3-1996?!?</a:t>
            </a:r>
          </a:p>
        </p:txBody>
      </p:sp>
      <p:pic>
        <p:nvPicPr>
          <p:cNvPr id="14" name="Picture 13">
            <a:extLst>
              <a:ext uri="{FF2B5EF4-FFF2-40B4-BE49-F238E27FC236}">
                <a16:creationId xmlns:a16="http://schemas.microsoft.com/office/drawing/2014/main" id="{0D9FDE32-7EAE-445F-A83E-D52A0E0F7F30}"/>
              </a:ext>
            </a:extLst>
          </p:cNvPr>
          <p:cNvPicPr>
            <a:picLocks noChangeAspect="1"/>
          </p:cNvPicPr>
          <p:nvPr/>
        </p:nvPicPr>
        <p:blipFill>
          <a:blip r:embed="rId2"/>
          <a:stretch>
            <a:fillRect/>
          </a:stretch>
        </p:blipFill>
        <p:spPr>
          <a:xfrm>
            <a:off x="0" y="1537003"/>
            <a:ext cx="12192000" cy="5232507"/>
          </a:xfrm>
          <a:prstGeom prst="rect">
            <a:avLst/>
          </a:prstGeom>
        </p:spPr>
      </p:pic>
      <p:cxnSp>
        <p:nvCxnSpPr>
          <p:cNvPr id="9" name="Straight Connector 8">
            <a:extLst>
              <a:ext uri="{FF2B5EF4-FFF2-40B4-BE49-F238E27FC236}">
                <a16:creationId xmlns:a16="http://schemas.microsoft.com/office/drawing/2014/main" id="{877F4450-1F5E-30E0-E627-57794D16B251}"/>
              </a:ext>
            </a:extLst>
          </p:cNvPr>
          <p:cNvCxnSpPr/>
          <p:nvPr/>
        </p:nvCxnSpPr>
        <p:spPr>
          <a:xfrm>
            <a:off x="0" y="5257346"/>
            <a:ext cx="91050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73E5F4-C7B2-C85B-0939-21C04D282B36}"/>
              </a:ext>
            </a:extLst>
          </p:cNvPr>
          <p:cNvCxnSpPr>
            <a:cxnSpLocks/>
          </p:cNvCxnSpPr>
          <p:nvPr/>
        </p:nvCxnSpPr>
        <p:spPr>
          <a:xfrm>
            <a:off x="0" y="2893524"/>
            <a:ext cx="108171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6B443B-9EC9-AC49-2F78-9A1231AC7ADB}"/>
              </a:ext>
            </a:extLst>
          </p:cNvPr>
          <p:cNvCxnSpPr>
            <a:cxnSpLocks/>
          </p:cNvCxnSpPr>
          <p:nvPr/>
        </p:nvCxnSpPr>
        <p:spPr>
          <a:xfrm>
            <a:off x="0" y="3126988"/>
            <a:ext cx="75681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19AFE8-7729-EA82-AD4C-E365D8484F71}"/>
              </a:ext>
            </a:extLst>
          </p:cNvPr>
          <p:cNvCxnSpPr>
            <a:cxnSpLocks/>
          </p:cNvCxnSpPr>
          <p:nvPr/>
        </p:nvCxnSpPr>
        <p:spPr>
          <a:xfrm>
            <a:off x="4367719" y="3457729"/>
            <a:ext cx="66050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5FD9F73-B603-F1C7-6266-22D36C37AC8C}"/>
              </a:ext>
            </a:extLst>
          </p:cNvPr>
          <p:cNvSpPr txBox="1"/>
          <p:nvPr/>
        </p:nvSpPr>
        <p:spPr>
          <a:xfrm>
            <a:off x="4521470" y="1673182"/>
            <a:ext cx="7643509" cy="369332"/>
          </a:xfrm>
          <a:prstGeom prst="rect">
            <a:avLst/>
          </a:prstGeom>
          <a:noFill/>
        </p:spPr>
        <p:txBody>
          <a:bodyPr wrap="square">
            <a:spAutoFit/>
          </a:bodyPr>
          <a:lstStyle/>
          <a:p>
            <a:r>
              <a:rPr lang="en-US" dirty="0">
                <a:hlinkClick r:id="rId3"/>
              </a:rPr>
              <a:t>https://www.paloaltoonline.com/morgue/news/1996_Apr_5.MURDER.html</a:t>
            </a:r>
            <a:r>
              <a:rPr lang="en-US" dirty="0"/>
              <a:t> </a:t>
            </a:r>
          </a:p>
        </p:txBody>
      </p:sp>
      <p:sp>
        <p:nvSpPr>
          <p:cNvPr id="18" name="TextBox 17">
            <a:extLst>
              <a:ext uri="{FF2B5EF4-FFF2-40B4-BE49-F238E27FC236}">
                <a16:creationId xmlns:a16="http://schemas.microsoft.com/office/drawing/2014/main" id="{D4F35FEE-812C-0DFC-71DA-8F24E13B7806}"/>
              </a:ext>
            </a:extLst>
          </p:cNvPr>
          <p:cNvSpPr txBox="1"/>
          <p:nvPr/>
        </p:nvSpPr>
        <p:spPr>
          <a:xfrm>
            <a:off x="4344847" y="538316"/>
            <a:ext cx="3209291" cy="646331"/>
          </a:xfrm>
          <a:prstGeom prst="rect">
            <a:avLst/>
          </a:prstGeom>
          <a:noFill/>
        </p:spPr>
        <p:txBody>
          <a:bodyPr wrap="square" rtlCol="0">
            <a:spAutoFit/>
          </a:bodyPr>
          <a:lstStyle/>
          <a:p>
            <a:r>
              <a:rPr lang="en-US" b="1" dirty="0"/>
              <a:t>Peter Wilson – 31 years old</a:t>
            </a:r>
          </a:p>
          <a:p>
            <a:r>
              <a:rPr lang="en-US" b="1" dirty="0"/>
              <a:t>1996</a:t>
            </a:r>
          </a:p>
        </p:txBody>
      </p:sp>
    </p:spTree>
    <p:extLst>
      <p:ext uri="{BB962C8B-B14F-4D97-AF65-F5344CB8AC3E}">
        <p14:creationId xmlns:p14="http://schemas.microsoft.com/office/powerpoint/2010/main" val="513785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852A5-16B6-60F5-754B-E0B49C9B1F9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245BF23-2A53-AF3F-D349-C6F40080413D}"/>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796B898E-91C9-959E-6076-87DAC1FEA2F5}"/>
              </a:ext>
            </a:extLst>
          </p:cNvPr>
          <p:cNvSpPr>
            <a:spLocks noGrp="1"/>
          </p:cNvSpPr>
          <p:nvPr>
            <p:ph type="ftr" sz="quarter" idx="11"/>
          </p:nvPr>
        </p:nvSpPr>
        <p:spPr/>
        <p:txBody>
          <a:bodyPr/>
          <a:lstStyle/>
          <a:p>
            <a:r>
              <a:rPr lang="en-US" b="1">
                <a:solidFill>
                  <a:schemeClr val="tx1"/>
                </a:solidFill>
                <a:latin typeface="+mj-lt"/>
              </a:rPr>
              <a:t>Eye for the Obvious</a:t>
            </a:r>
            <a:endParaRPr lang="en-US" b="1" dirty="0">
              <a:solidFill>
                <a:schemeClr val="tx1"/>
              </a:solidFill>
              <a:latin typeface="+mj-lt"/>
            </a:endParaRPr>
          </a:p>
        </p:txBody>
      </p:sp>
      <p:sp>
        <p:nvSpPr>
          <p:cNvPr id="4" name="Slide Number Placeholder 3">
            <a:extLst>
              <a:ext uri="{FF2B5EF4-FFF2-40B4-BE49-F238E27FC236}">
                <a16:creationId xmlns:a16="http://schemas.microsoft.com/office/drawing/2014/main" id="{D08C19A8-4F94-836A-8411-D3615BBF5703}"/>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36</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5C4286D5-0F9E-57BF-3ECC-893B1E858BE9}"/>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8" name="Picture 7">
            <a:extLst>
              <a:ext uri="{FF2B5EF4-FFF2-40B4-BE49-F238E27FC236}">
                <a16:creationId xmlns:a16="http://schemas.microsoft.com/office/drawing/2014/main" id="{BC454A6B-5A9A-D5B7-739D-EF28E48260C9}"/>
              </a:ext>
            </a:extLst>
          </p:cNvPr>
          <p:cNvPicPr>
            <a:picLocks noChangeAspect="1"/>
          </p:cNvPicPr>
          <p:nvPr/>
        </p:nvPicPr>
        <p:blipFill>
          <a:blip r:embed="rId2"/>
          <a:stretch>
            <a:fillRect/>
          </a:stretch>
        </p:blipFill>
        <p:spPr>
          <a:xfrm>
            <a:off x="279984" y="4112239"/>
            <a:ext cx="5159535" cy="2657271"/>
          </a:xfrm>
          <a:prstGeom prst="rect">
            <a:avLst/>
          </a:prstGeom>
        </p:spPr>
      </p:pic>
      <p:pic>
        <p:nvPicPr>
          <p:cNvPr id="10" name="Picture 9">
            <a:extLst>
              <a:ext uri="{FF2B5EF4-FFF2-40B4-BE49-F238E27FC236}">
                <a16:creationId xmlns:a16="http://schemas.microsoft.com/office/drawing/2014/main" id="{DA4B1129-AC2C-2D1D-25A4-0124061A97C7}"/>
              </a:ext>
            </a:extLst>
          </p:cNvPr>
          <p:cNvPicPr>
            <a:picLocks noChangeAspect="1"/>
          </p:cNvPicPr>
          <p:nvPr/>
        </p:nvPicPr>
        <p:blipFill>
          <a:blip r:embed="rId3"/>
          <a:stretch>
            <a:fillRect/>
          </a:stretch>
        </p:blipFill>
        <p:spPr>
          <a:xfrm>
            <a:off x="78658" y="1466868"/>
            <a:ext cx="5120490" cy="2557786"/>
          </a:xfrm>
          <a:prstGeom prst="rect">
            <a:avLst/>
          </a:prstGeom>
        </p:spPr>
      </p:pic>
      <p:sp>
        <p:nvSpPr>
          <p:cNvPr id="12" name="TextBox 11">
            <a:extLst>
              <a:ext uri="{FF2B5EF4-FFF2-40B4-BE49-F238E27FC236}">
                <a16:creationId xmlns:a16="http://schemas.microsoft.com/office/drawing/2014/main" id="{03A2CF4B-EB64-05CD-69C1-4B7A5AA906B7}"/>
              </a:ext>
            </a:extLst>
          </p:cNvPr>
          <p:cNvSpPr txBox="1"/>
          <p:nvPr/>
        </p:nvSpPr>
        <p:spPr>
          <a:xfrm>
            <a:off x="1583717" y="780883"/>
            <a:ext cx="10192156" cy="369332"/>
          </a:xfrm>
          <a:prstGeom prst="rect">
            <a:avLst/>
          </a:prstGeom>
          <a:noFill/>
        </p:spPr>
        <p:txBody>
          <a:bodyPr wrap="square">
            <a:spAutoFit/>
          </a:bodyPr>
          <a:lstStyle/>
          <a:p>
            <a:r>
              <a:rPr lang="en-US" dirty="0">
                <a:hlinkClick r:id="rId4"/>
              </a:rPr>
              <a:t>https://www.sfgate.com/bayarea/article/SANTA-CLARA-COUNTY-Palo-Alto-Man-to-Get-Life-2767269.php</a:t>
            </a:r>
            <a:r>
              <a:rPr lang="en-US" dirty="0"/>
              <a:t> </a:t>
            </a:r>
          </a:p>
        </p:txBody>
      </p:sp>
      <p:pic>
        <p:nvPicPr>
          <p:cNvPr id="15" name="Picture 14">
            <a:extLst>
              <a:ext uri="{FF2B5EF4-FFF2-40B4-BE49-F238E27FC236}">
                <a16:creationId xmlns:a16="http://schemas.microsoft.com/office/drawing/2014/main" id="{11DAA622-7D5D-5B23-C809-09D22FF1926F}"/>
              </a:ext>
            </a:extLst>
          </p:cNvPr>
          <p:cNvPicPr>
            <a:picLocks noChangeAspect="1"/>
          </p:cNvPicPr>
          <p:nvPr/>
        </p:nvPicPr>
        <p:blipFill>
          <a:blip r:embed="rId5"/>
          <a:stretch>
            <a:fillRect/>
          </a:stretch>
        </p:blipFill>
        <p:spPr>
          <a:xfrm>
            <a:off x="5563184" y="3169959"/>
            <a:ext cx="6348832" cy="2171103"/>
          </a:xfrm>
          <a:prstGeom prst="rect">
            <a:avLst/>
          </a:prstGeom>
        </p:spPr>
      </p:pic>
      <p:sp>
        <p:nvSpPr>
          <p:cNvPr id="13" name="TextBox 12">
            <a:extLst>
              <a:ext uri="{FF2B5EF4-FFF2-40B4-BE49-F238E27FC236}">
                <a16:creationId xmlns:a16="http://schemas.microsoft.com/office/drawing/2014/main" id="{D50AA1BA-E37D-24FD-3404-EB9C1873A494}"/>
              </a:ext>
            </a:extLst>
          </p:cNvPr>
          <p:cNvSpPr txBox="1"/>
          <p:nvPr/>
        </p:nvSpPr>
        <p:spPr>
          <a:xfrm>
            <a:off x="5439519" y="2186271"/>
            <a:ext cx="2480553" cy="923330"/>
          </a:xfrm>
          <a:prstGeom prst="rect">
            <a:avLst/>
          </a:prstGeom>
          <a:noFill/>
        </p:spPr>
        <p:txBody>
          <a:bodyPr wrap="square" rtlCol="0">
            <a:spAutoFit/>
          </a:bodyPr>
          <a:lstStyle/>
          <a:p>
            <a:r>
              <a:rPr lang="en-US" b="1" dirty="0"/>
              <a:t>Peter Wilson – 45 years</a:t>
            </a:r>
          </a:p>
          <a:p>
            <a:r>
              <a:rPr lang="en-US" b="1" dirty="0"/>
              <a:t>2000</a:t>
            </a:r>
          </a:p>
        </p:txBody>
      </p:sp>
    </p:spTree>
    <p:extLst>
      <p:ext uri="{BB962C8B-B14F-4D97-AF65-F5344CB8AC3E}">
        <p14:creationId xmlns:p14="http://schemas.microsoft.com/office/powerpoint/2010/main" val="2915652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4667A-EAE2-A5C5-8FE4-2504B66D53F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1377B3F-F8C1-BC4F-A6BE-F4BCA51F1F5C}"/>
              </a:ext>
            </a:extLst>
          </p:cNvPr>
          <p:cNvSpPr>
            <a:spLocks noGrp="1"/>
          </p:cNvSpPr>
          <p:nvPr>
            <p:ph type="dt" sz="half" idx="10"/>
          </p:nvPr>
        </p:nvSpPr>
        <p:spPr/>
        <p:txBody>
          <a:bodyPr/>
          <a:lstStyle/>
          <a:p>
            <a:fld id="{90DB9AD1-3B9C-445D-8DAA-7829CF7E749F}" type="datetime1">
              <a:rPr lang="en-US" b="1" smtClean="0">
                <a:solidFill>
                  <a:schemeClr val="tx1"/>
                </a:solidFill>
                <a:latin typeface="+mj-lt"/>
              </a:rPr>
              <a:t>5/18/2025</a:t>
            </a:fld>
            <a:endParaRPr lang="en-US" b="1" dirty="0">
              <a:solidFill>
                <a:schemeClr val="tx1"/>
              </a:solidFill>
              <a:latin typeface="+mj-lt"/>
            </a:endParaRPr>
          </a:p>
        </p:txBody>
      </p:sp>
      <p:sp>
        <p:nvSpPr>
          <p:cNvPr id="3" name="Footer Placeholder 2">
            <a:extLst>
              <a:ext uri="{FF2B5EF4-FFF2-40B4-BE49-F238E27FC236}">
                <a16:creationId xmlns:a16="http://schemas.microsoft.com/office/drawing/2014/main" id="{A232BDB2-5A30-D0A5-EAED-20441B416069}"/>
              </a:ext>
            </a:extLst>
          </p:cNvPr>
          <p:cNvSpPr>
            <a:spLocks noGrp="1"/>
          </p:cNvSpPr>
          <p:nvPr>
            <p:ph type="ftr" sz="quarter" idx="11"/>
          </p:nvPr>
        </p:nvSpPr>
        <p:spPr/>
        <p:txBody>
          <a:bodyPr/>
          <a:lstStyle/>
          <a:p>
            <a:r>
              <a:rPr lang="en-US" b="1">
                <a:solidFill>
                  <a:schemeClr val="tx1"/>
                </a:solidFill>
                <a:latin typeface="+mj-lt"/>
              </a:rPr>
              <a:t>Eye for the Obvious</a:t>
            </a:r>
            <a:endParaRPr lang="en-US" b="1" dirty="0">
              <a:solidFill>
                <a:schemeClr val="tx1"/>
              </a:solidFill>
              <a:latin typeface="+mj-lt"/>
            </a:endParaRPr>
          </a:p>
        </p:txBody>
      </p:sp>
      <p:sp>
        <p:nvSpPr>
          <p:cNvPr id="4" name="Slide Number Placeholder 3">
            <a:extLst>
              <a:ext uri="{FF2B5EF4-FFF2-40B4-BE49-F238E27FC236}">
                <a16:creationId xmlns:a16="http://schemas.microsoft.com/office/drawing/2014/main" id="{0545174B-1816-17F5-BE06-C74497AD496B}"/>
              </a:ext>
            </a:extLst>
          </p:cNvPr>
          <p:cNvSpPr>
            <a:spLocks noGrp="1"/>
          </p:cNvSpPr>
          <p:nvPr>
            <p:ph type="sldNum" sz="quarter" idx="12"/>
          </p:nvPr>
        </p:nvSpPr>
        <p:spPr/>
        <p:txBody>
          <a:bodyPr/>
          <a:lstStyle/>
          <a:p>
            <a:fld id="{441B0E11-3323-4782-A4EB-3C4BBCBF02AD}" type="slidenum">
              <a:rPr lang="en-US" b="1" smtClean="0">
                <a:solidFill>
                  <a:srgbClr val="FF0000"/>
                </a:solidFill>
                <a:latin typeface="+mj-lt"/>
              </a:rPr>
              <a:pPr/>
              <a:t>37</a:t>
            </a:fld>
            <a:endParaRPr lang="en-US" b="1" dirty="0">
              <a:solidFill>
                <a:srgbClr val="FF0000"/>
              </a:solidFill>
              <a:latin typeface="+mj-lt"/>
            </a:endParaRPr>
          </a:p>
        </p:txBody>
      </p:sp>
      <p:sp>
        <p:nvSpPr>
          <p:cNvPr id="7" name="TextBox 6">
            <a:extLst>
              <a:ext uri="{FF2B5EF4-FFF2-40B4-BE49-F238E27FC236}">
                <a16:creationId xmlns:a16="http://schemas.microsoft.com/office/drawing/2014/main" id="{216AE78E-E41E-75BA-9D98-5BB7B000718F}"/>
              </a:ext>
            </a:extLst>
          </p:cNvPr>
          <p:cNvSpPr txBox="1"/>
          <p:nvPr/>
        </p:nvSpPr>
        <p:spPr>
          <a:xfrm>
            <a:off x="78658" y="88490"/>
            <a:ext cx="12113342" cy="369332"/>
          </a:xfrm>
          <a:prstGeom prst="rect">
            <a:avLst/>
          </a:prstGeom>
          <a:noFill/>
        </p:spPr>
        <p:txBody>
          <a:bodyPr wrap="square" rtlCol="0">
            <a:spAutoFit/>
          </a:bodyPr>
          <a:lstStyle/>
          <a:p>
            <a:r>
              <a:rPr lang="en-US" b="1" dirty="0">
                <a:latin typeface="+mj-lt"/>
              </a:rPr>
              <a:t>Laundry and Research:</a:t>
            </a:r>
          </a:p>
        </p:txBody>
      </p:sp>
      <p:pic>
        <p:nvPicPr>
          <p:cNvPr id="17" name="Picture 16">
            <a:extLst>
              <a:ext uri="{FF2B5EF4-FFF2-40B4-BE49-F238E27FC236}">
                <a16:creationId xmlns:a16="http://schemas.microsoft.com/office/drawing/2014/main" id="{F1898BF6-AED3-8AB5-DFF4-6A6EDCDF45F3}"/>
              </a:ext>
            </a:extLst>
          </p:cNvPr>
          <p:cNvPicPr>
            <a:picLocks noChangeAspect="1"/>
          </p:cNvPicPr>
          <p:nvPr/>
        </p:nvPicPr>
        <p:blipFill>
          <a:blip r:embed="rId2"/>
          <a:stretch>
            <a:fillRect/>
          </a:stretch>
        </p:blipFill>
        <p:spPr>
          <a:xfrm>
            <a:off x="6601182" y="2833923"/>
            <a:ext cx="5197813" cy="1190153"/>
          </a:xfrm>
          <a:prstGeom prst="rect">
            <a:avLst/>
          </a:prstGeom>
        </p:spPr>
      </p:pic>
      <p:pic>
        <p:nvPicPr>
          <p:cNvPr id="6" name="Picture 5">
            <a:extLst>
              <a:ext uri="{FF2B5EF4-FFF2-40B4-BE49-F238E27FC236}">
                <a16:creationId xmlns:a16="http://schemas.microsoft.com/office/drawing/2014/main" id="{01BFCEF3-9CD4-0F6B-B0A5-DC0DC24A223C}"/>
              </a:ext>
            </a:extLst>
          </p:cNvPr>
          <p:cNvPicPr>
            <a:picLocks noChangeAspect="1"/>
          </p:cNvPicPr>
          <p:nvPr/>
        </p:nvPicPr>
        <p:blipFill>
          <a:blip r:embed="rId3"/>
          <a:stretch>
            <a:fillRect/>
          </a:stretch>
        </p:blipFill>
        <p:spPr>
          <a:xfrm>
            <a:off x="183826" y="1519502"/>
            <a:ext cx="6319049" cy="2917558"/>
          </a:xfrm>
          <a:prstGeom prst="rect">
            <a:avLst/>
          </a:prstGeom>
        </p:spPr>
      </p:pic>
      <p:sp>
        <p:nvSpPr>
          <p:cNvPr id="10" name="TextBox 9">
            <a:extLst>
              <a:ext uri="{FF2B5EF4-FFF2-40B4-BE49-F238E27FC236}">
                <a16:creationId xmlns:a16="http://schemas.microsoft.com/office/drawing/2014/main" id="{149A8994-3405-05AD-4005-87CE99771F62}"/>
              </a:ext>
            </a:extLst>
          </p:cNvPr>
          <p:cNvSpPr txBox="1"/>
          <p:nvPr/>
        </p:nvSpPr>
        <p:spPr>
          <a:xfrm>
            <a:off x="6568721" y="713605"/>
            <a:ext cx="2480553" cy="923330"/>
          </a:xfrm>
          <a:prstGeom prst="rect">
            <a:avLst/>
          </a:prstGeom>
          <a:noFill/>
        </p:spPr>
        <p:txBody>
          <a:bodyPr wrap="square" rtlCol="0">
            <a:spAutoFit/>
          </a:bodyPr>
          <a:lstStyle/>
          <a:p>
            <a:r>
              <a:rPr lang="en-US" b="1" dirty="0"/>
              <a:t>Peter Wilson – 44 years</a:t>
            </a:r>
          </a:p>
          <a:p>
            <a:r>
              <a:rPr lang="en-US" b="1" dirty="0"/>
              <a:t>2024</a:t>
            </a:r>
          </a:p>
        </p:txBody>
      </p:sp>
      <p:pic>
        <p:nvPicPr>
          <p:cNvPr id="12" name="Picture 11">
            <a:extLst>
              <a:ext uri="{FF2B5EF4-FFF2-40B4-BE49-F238E27FC236}">
                <a16:creationId xmlns:a16="http://schemas.microsoft.com/office/drawing/2014/main" id="{873D0345-3F5B-94B3-9B95-4792B68739C5}"/>
              </a:ext>
            </a:extLst>
          </p:cNvPr>
          <p:cNvPicPr>
            <a:picLocks noChangeAspect="1"/>
          </p:cNvPicPr>
          <p:nvPr/>
        </p:nvPicPr>
        <p:blipFill>
          <a:blip r:embed="rId4"/>
          <a:stretch>
            <a:fillRect/>
          </a:stretch>
        </p:blipFill>
        <p:spPr>
          <a:xfrm>
            <a:off x="78658" y="4654011"/>
            <a:ext cx="6424217" cy="1874682"/>
          </a:xfrm>
          <a:prstGeom prst="rect">
            <a:avLst/>
          </a:prstGeom>
        </p:spPr>
      </p:pic>
    </p:spTree>
    <p:extLst>
      <p:ext uri="{BB962C8B-B14F-4D97-AF65-F5344CB8AC3E}">
        <p14:creationId xmlns:p14="http://schemas.microsoft.com/office/powerpoint/2010/main" val="126733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BEC57-6183-61F5-840E-D336D4E29425}"/>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4045D2AE-B462-82F3-4C62-9681CC70E840}"/>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39A01084-26AE-E577-615C-CC3ACAC41369}"/>
              </a:ext>
            </a:extLst>
          </p:cNvPr>
          <p:cNvSpPr>
            <a:spLocks noGrp="1"/>
          </p:cNvSpPr>
          <p:nvPr>
            <p:ph type="sldNum" sz="quarter" idx="12"/>
          </p:nvPr>
        </p:nvSpPr>
        <p:spPr/>
        <p:txBody>
          <a:bodyPr/>
          <a:lstStyle/>
          <a:p>
            <a:fld id="{8D311328-86CE-48CB-8692-288FB545BF2E}" type="slidenum">
              <a:rPr lang="en-US" smtClean="0"/>
              <a:t>4</a:t>
            </a:fld>
            <a:endParaRPr lang="en-US"/>
          </a:p>
        </p:txBody>
      </p:sp>
      <p:sp>
        <p:nvSpPr>
          <p:cNvPr id="5" name="TextBox 4">
            <a:extLst>
              <a:ext uri="{FF2B5EF4-FFF2-40B4-BE49-F238E27FC236}">
                <a16:creationId xmlns:a16="http://schemas.microsoft.com/office/drawing/2014/main" id="{810D456E-3E62-8DDB-3708-151CB9A4384D}"/>
              </a:ext>
            </a:extLst>
          </p:cNvPr>
          <p:cNvSpPr txBox="1"/>
          <p:nvPr/>
        </p:nvSpPr>
        <p:spPr>
          <a:xfrm>
            <a:off x="1291079" y="798973"/>
            <a:ext cx="10885142" cy="5324535"/>
          </a:xfrm>
          <a:prstGeom prst="rect">
            <a:avLst/>
          </a:prstGeom>
          <a:noFill/>
        </p:spPr>
        <p:txBody>
          <a:bodyPr wrap="square" rtlCol="0">
            <a:spAutoFit/>
          </a:bodyPr>
          <a:lstStyle/>
          <a:p>
            <a:r>
              <a:rPr lang="en-US" b="1" dirty="0"/>
              <a:t>District Attorney Linda Condron Argues:</a:t>
            </a:r>
          </a:p>
          <a:p>
            <a:endParaRPr lang="en-US" b="1" dirty="0"/>
          </a:p>
          <a:p>
            <a:pPr marL="342900" indent="-342900">
              <a:buAutoNum type="arabicPeriod"/>
            </a:pPr>
            <a:r>
              <a:rPr lang="en-US" sz="1600" b="1" dirty="0"/>
              <a:t>DA claims murder occurred between 12:48pm and 1:58pm and that Mr. Wilson had taken the phone of the hook.</a:t>
            </a:r>
          </a:p>
          <a:p>
            <a:pPr marL="342900" indent="-342900">
              <a:buFontTx/>
              <a:buAutoNum type="arabicPeriod"/>
            </a:pPr>
            <a:r>
              <a:rPr lang="en-US" sz="1600" b="1" dirty="0"/>
              <a:t>Suspect sat victim down before murdering her and made her write and sign 3 rental receipts for him in the 1 hour and 10 mins in time he has to murder her</a:t>
            </a:r>
          </a:p>
          <a:p>
            <a:pPr marL="342900" indent="-342900">
              <a:buAutoNum type="arabicPeriod"/>
            </a:pPr>
            <a:r>
              <a:rPr lang="en-US" sz="1600" b="1" dirty="0"/>
              <a:t>Suspect bludgeoned victim in the basement – Multiple contusions and lacerations to head and face</a:t>
            </a:r>
          </a:p>
          <a:p>
            <a:pPr marL="342900" indent="-342900">
              <a:buAutoNum type="arabicPeriod"/>
            </a:pPr>
            <a:r>
              <a:rPr lang="en-US" sz="1600" b="1" dirty="0"/>
              <a:t>Suspect lays a 4x12 beam onto the body</a:t>
            </a:r>
          </a:p>
          <a:p>
            <a:pPr marL="342900" indent="-342900">
              <a:buAutoNum type="arabicPeriod"/>
            </a:pPr>
            <a:r>
              <a:rPr lang="en-US" sz="1600" b="1" dirty="0"/>
              <a:t>Suspect had time to clean up and take Kim’s shirt because it had blood on it or she wasn’t wearing one</a:t>
            </a:r>
          </a:p>
          <a:p>
            <a:pPr marL="342900" indent="-342900">
              <a:buAutoNum type="arabicPeriod"/>
            </a:pPr>
            <a:r>
              <a:rPr lang="en-US" sz="1600" b="1" dirty="0"/>
              <a:t>DA argues that Ms. Kim had not been raped – it was consensual sex with an unknown lover at an earlier time up to 3 days prior</a:t>
            </a:r>
          </a:p>
          <a:p>
            <a:pPr marL="342900" indent="-342900">
              <a:buAutoNum type="arabicPeriod"/>
            </a:pPr>
            <a:r>
              <a:rPr lang="en-US" sz="1600" b="1" dirty="0"/>
              <a:t>Medical examiner, Parviz </a:t>
            </a:r>
            <a:r>
              <a:rPr lang="en-US" sz="1600" b="1" dirty="0" err="1"/>
              <a:t>Pakdaman</a:t>
            </a:r>
            <a:r>
              <a:rPr lang="en-US" sz="1600" b="1" dirty="0"/>
              <a:t>, testifies that no visual sign of torn or damaged tissue to the vaginal region indicated no rape occurred, but testified in other cases more recently that just because there isn’t visible damage doesn’t mean they weren’t raped</a:t>
            </a:r>
          </a:p>
          <a:p>
            <a:pPr marL="342900" indent="-342900">
              <a:buAutoNum type="arabicPeriod"/>
            </a:pPr>
            <a:r>
              <a:rPr lang="en-US" sz="1600" b="1" dirty="0"/>
              <a:t>Crime Lab Technician, Nancy Marte, found one intact sperm, but testifies that sperm can maintain motility for up to 72 hours so it is possible that the victim had consensual sex as early as three days before being killed – this was never tested for DNA?!? </a:t>
            </a:r>
          </a:p>
          <a:p>
            <a:pPr marL="342900" indent="-342900">
              <a:buAutoNum type="arabicPeriod"/>
            </a:pPr>
            <a:r>
              <a:rPr lang="en-US" sz="1600" b="1" dirty="0"/>
              <a:t>Lab Technologist Milt Smith testifies he drew 2 vials of blood</a:t>
            </a:r>
          </a:p>
          <a:p>
            <a:pPr marL="342900" indent="-342900">
              <a:buAutoNum type="arabicPeriod"/>
            </a:pPr>
            <a:r>
              <a:rPr lang="en-US" sz="1600" b="1" dirty="0"/>
              <a:t>Two officers testify that there was only one vial of blood booked from Peter Wilson</a:t>
            </a:r>
          </a:p>
          <a:p>
            <a:pPr marL="342900" indent="-342900">
              <a:buAutoNum type="arabicPeriod"/>
            </a:pPr>
            <a:r>
              <a:rPr lang="en-US" sz="1600" b="1" dirty="0"/>
              <a:t>Pages 9 Roger’s Restaurant Alibi, and 126 </a:t>
            </a:r>
            <a:r>
              <a:rPr lang="en-US" sz="1600" b="1" dirty="0" err="1"/>
              <a:t>CalTrans</a:t>
            </a:r>
            <a:r>
              <a:rPr lang="en-US" sz="1600" b="1" dirty="0"/>
              <a:t> Receipt Alibi were removed from police file and not provided to the defense during both trials.</a:t>
            </a:r>
          </a:p>
        </p:txBody>
      </p:sp>
    </p:spTree>
    <p:extLst>
      <p:ext uri="{BB962C8B-B14F-4D97-AF65-F5344CB8AC3E}">
        <p14:creationId xmlns:p14="http://schemas.microsoft.com/office/powerpoint/2010/main" val="273720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DF5E3-83F2-8772-D8F7-2E91E4FCDF70}"/>
              </a:ext>
            </a:extLst>
          </p:cNvPr>
          <p:cNvSpPr>
            <a:spLocks noGrp="1"/>
          </p:cNvSpPr>
          <p:nvPr>
            <p:ph type="dt" sz="half" idx="10"/>
          </p:nvPr>
        </p:nvSpPr>
        <p:spPr/>
        <p:txBody>
          <a:bodyPr/>
          <a:lstStyle/>
          <a:p>
            <a:fld id="{160476CD-8703-42AF-80FD-A01FA8A067C3}" type="datetime1">
              <a:rPr lang="en-US" smtClean="0"/>
              <a:t>5/18/2025</a:t>
            </a:fld>
            <a:endParaRPr lang="en-US" dirty="0"/>
          </a:p>
        </p:txBody>
      </p:sp>
      <p:sp>
        <p:nvSpPr>
          <p:cNvPr id="3" name="Footer Placeholder 2">
            <a:extLst>
              <a:ext uri="{FF2B5EF4-FFF2-40B4-BE49-F238E27FC236}">
                <a16:creationId xmlns:a16="http://schemas.microsoft.com/office/drawing/2014/main" id="{9C82C5A7-A7C9-84CD-17FF-D1853FBB55AC}"/>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1C058819-3DC3-FBA7-86F2-41A7599EEE69}"/>
              </a:ext>
            </a:extLst>
          </p:cNvPr>
          <p:cNvSpPr>
            <a:spLocks noGrp="1"/>
          </p:cNvSpPr>
          <p:nvPr>
            <p:ph type="sldNum" sz="quarter" idx="12"/>
          </p:nvPr>
        </p:nvSpPr>
        <p:spPr/>
        <p:txBody>
          <a:bodyPr/>
          <a:lstStyle/>
          <a:p>
            <a:fld id="{8D311328-86CE-48CB-8692-288FB545BF2E}" type="slidenum">
              <a:rPr lang="en-US" smtClean="0"/>
              <a:t>5</a:t>
            </a:fld>
            <a:endParaRPr lang="en-US"/>
          </a:p>
        </p:txBody>
      </p:sp>
      <p:sp>
        <p:nvSpPr>
          <p:cNvPr id="7" name="TextBox 6">
            <a:extLst>
              <a:ext uri="{FF2B5EF4-FFF2-40B4-BE49-F238E27FC236}">
                <a16:creationId xmlns:a16="http://schemas.microsoft.com/office/drawing/2014/main" id="{01030134-39D5-9ED1-442E-7886DCD564B3}"/>
              </a:ext>
            </a:extLst>
          </p:cNvPr>
          <p:cNvSpPr txBox="1"/>
          <p:nvPr/>
        </p:nvSpPr>
        <p:spPr>
          <a:xfrm>
            <a:off x="1451580" y="638508"/>
            <a:ext cx="10740420" cy="5262979"/>
          </a:xfrm>
          <a:prstGeom prst="rect">
            <a:avLst/>
          </a:prstGeom>
          <a:noFill/>
        </p:spPr>
        <p:txBody>
          <a:bodyPr wrap="square" rtlCol="0">
            <a:spAutoFit/>
          </a:bodyPr>
          <a:lstStyle/>
          <a:p>
            <a:r>
              <a:rPr lang="en-US" sz="1600" b="1" dirty="0"/>
              <a:t>Det. Michael Yore contact’s coroner at 6:56pm on 3-31-96, and tells him to show up in 45-55 mins. He has to wait an additional 20-25 mins. to go down to the basement because the forensic team was not yet finished when he arrived.</a:t>
            </a:r>
          </a:p>
          <a:p>
            <a:endParaRPr lang="en-US" sz="1600" b="1" dirty="0"/>
          </a:p>
          <a:p>
            <a:r>
              <a:rPr lang="en-US" sz="1600" b="1" dirty="0"/>
              <a:t>The coroner’s statement that the body was in full rigor mortis at approximately 8:30pm based on his testimony.  And, rigor mortis was gone by 9:30am April 1, 1996.</a:t>
            </a:r>
          </a:p>
          <a:p>
            <a:endParaRPr lang="en-US" sz="1600" b="1" dirty="0"/>
          </a:p>
          <a:p>
            <a:r>
              <a:rPr lang="en-US" sz="1600" b="1" dirty="0"/>
              <a:t>Medical Examiner Parviz </a:t>
            </a:r>
            <a:r>
              <a:rPr lang="en-US" sz="1600" b="1" dirty="0" err="1"/>
              <a:t>Pakdaman</a:t>
            </a:r>
            <a:r>
              <a:rPr lang="en-US" sz="1600" b="1" dirty="0"/>
              <a:t> testifies rigor mortis or stiffness is development of rigidity in the decedent’s muscle which starts usually after death. We expect to have full rigidity within the first 8-12 hours. Rigidity depends on a number of factors. One would be the state of health of the decedent prior to death, the weight, whether he or she was thin or obese. The exposure to ambient temperature, to the heat would expedite the process, the cold would delay the development and its disappearance. Ms. Kim’s body was in a cool basement then refrigerated.</a:t>
            </a:r>
          </a:p>
          <a:p>
            <a:endParaRPr lang="en-US" sz="1600" b="1" dirty="0"/>
          </a:p>
          <a:p>
            <a:r>
              <a:rPr lang="en-US" sz="1600" b="1" dirty="0"/>
              <a:t>The overall timeline of rigor mortis under ordinary conditions is as follows:</a:t>
            </a:r>
          </a:p>
          <a:p>
            <a:r>
              <a:rPr lang="en-US" sz="1600" b="1" dirty="0"/>
              <a:t>8-12 hours: full </a:t>
            </a:r>
            <a:r>
              <a:rPr lang="en-US" sz="1600" b="1" dirty="0" err="1"/>
              <a:t>rigidty</a:t>
            </a:r>
            <a:endParaRPr lang="en-US" sz="1600" b="1" dirty="0"/>
          </a:p>
          <a:p>
            <a:r>
              <a:rPr lang="en-US" sz="1600" b="1" dirty="0"/>
              <a:t>12 hours: stays in full rigor</a:t>
            </a:r>
          </a:p>
          <a:p>
            <a:r>
              <a:rPr lang="en-US" sz="1600" b="1" dirty="0"/>
              <a:t>12 hours: rigidity disappears within the next 12 hours</a:t>
            </a:r>
          </a:p>
          <a:p>
            <a:r>
              <a:rPr lang="en-US" sz="1600" b="1" dirty="0"/>
              <a:t>Total 36 hours depending on temperature</a:t>
            </a:r>
          </a:p>
          <a:p>
            <a:endParaRPr lang="en-US" sz="1600" b="1" dirty="0"/>
          </a:p>
          <a:p>
            <a:endParaRPr lang="en-US" sz="1600" b="1" dirty="0"/>
          </a:p>
        </p:txBody>
      </p:sp>
    </p:spTree>
    <p:extLst>
      <p:ext uri="{BB962C8B-B14F-4D97-AF65-F5344CB8AC3E}">
        <p14:creationId xmlns:p14="http://schemas.microsoft.com/office/powerpoint/2010/main" val="19452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800E35-FDA1-E4DC-C192-9F9434B45CB6}"/>
              </a:ext>
            </a:extLst>
          </p:cNvPr>
          <p:cNvPicPr>
            <a:picLocks noChangeAspect="1"/>
          </p:cNvPicPr>
          <p:nvPr/>
        </p:nvPicPr>
        <p:blipFill>
          <a:blip r:embed="rId2"/>
          <a:srcRect l="26462" t="33726" r="16629" b="27727"/>
          <a:stretch/>
        </p:blipFill>
        <p:spPr>
          <a:xfrm>
            <a:off x="4116759" y="3767911"/>
            <a:ext cx="2458947" cy="2182761"/>
          </a:xfrm>
          <a:prstGeom prst="rect">
            <a:avLst/>
          </a:prstGeom>
        </p:spPr>
      </p:pic>
      <p:sp>
        <p:nvSpPr>
          <p:cNvPr id="2" name="Date Placeholder 1">
            <a:extLst>
              <a:ext uri="{FF2B5EF4-FFF2-40B4-BE49-F238E27FC236}">
                <a16:creationId xmlns:a16="http://schemas.microsoft.com/office/drawing/2014/main" id="{33E82806-452B-7F4A-FD0E-35B84F8E259C}"/>
              </a:ext>
            </a:extLst>
          </p:cNvPr>
          <p:cNvSpPr>
            <a:spLocks noGrp="1"/>
          </p:cNvSpPr>
          <p:nvPr>
            <p:ph type="dt" sz="half" idx="10"/>
          </p:nvPr>
        </p:nvSpPr>
        <p:spPr>
          <a:xfrm>
            <a:off x="7614237" y="6355224"/>
            <a:ext cx="2743200" cy="365125"/>
          </a:xfrm>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82B7FB24-516E-2073-8207-BC568E54D583}"/>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86379B0E-C7A1-C36E-AEEA-B50DF4074033}"/>
              </a:ext>
            </a:extLst>
          </p:cNvPr>
          <p:cNvSpPr>
            <a:spLocks noGrp="1"/>
          </p:cNvSpPr>
          <p:nvPr>
            <p:ph type="sldNum" sz="quarter" idx="12"/>
          </p:nvPr>
        </p:nvSpPr>
        <p:spPr>
          <a:xfrm>
            <a:off x="10482798" y="6369972"/>
            <a:ext cx="771089" cy="365125"/>
          </a:xfrm>
        </p:spPr>
        <p:txBody>
          <a:bodyPr/>
          <a:lstStyle/>
          <a:p>
            <a:fld id="{8D311328-86CE-48CB-8692-288FB545BF2E}" type="slidenum">
              <a:rPr lang="en-US" smtClean="0"/>
              <a:t>6</a:t>
            </a:fld>
            <a:endParaRPr lang="en-US"/>
          </a:p>
        </p:txBody>
      </p:sp>
      <p:pic>
        <p:nvPicPr>
          <p:cNvPr id="6" name="Picture 5">
            <a:extLst>
              <a:ext uri="{FF2B5EF4-FFF2-40B4-BE49-F238E27FC236}">
                <a16:creationId xmlns:a16="http://schemas.microsoft.com/office/drawing/2014/main" id="{C549CFBB-732F-0A66-CDA5-41588A784604}"/>
              </a:ext>
            </a:extLst>
          </p:cNvPr>
          <p:cNvPicPr>
            <a:picLocks noChangeAspect="1"/>
          </p:cNvPicPr>
          <p:nvPr/>
        </p:nvPicPr>
        <p:blipFill>
          <a:blip r:embed="rId3"/>
          <a:stretch>
            <a:fillRect/>
          </a:stretch>
        </p:blipFill>
        <p:spPr>
          <a:xfrm>
            <a:off x="301431" y="647080"/>
            <a:ext cx="3594847" cy="1606787"/>
          </a:xfrm>
          <a:prstGeom prst="rect">
            <a:avLst/>
          </a:prstGeom>
        </p:spPr>
      </p:pic>
      <p:pic>
        <p:nvPicPr>
          <p:cNvPr id="8" name="Picture 7">
            <a:extLst>
              <a:ext uri="{FF2B5EF4-FFF2-40B4-BE49-F238E27FC236}">
                <a16:creationId xmlns:a16="http://schemas.microsoft.com/office/drawing/2014/main" id="{450D9928-B64D-47CB-C727-DBAF3A73967A}"/>
              </a:ext>
            </a:extLst>
          </p:cNvPr>
          <p:cNvPicPr>
            <a:picLocks noChangeAspect="1"/>
          </p:cNvPicPr>
          <p:nvPr/>
        </p:nvPicPr>
        <p:blipFill>
          <a:blip r:embed="rId4"/>
          <a:stretch>
            <a:fillRect/>
          </a:stretch>
        </p:blipFill>
        <p:spPr>
          <a:xfrm rot="10800000">
            <a:off x="4496402" y="1346164"/>
            <a:ext cx="1906951" cy="2338524"/>
          </a:xfrm>
          <a:prstGeom prst="rect">
            <a:avLst/>
          </a:prstGeom>
        </p:spPr>
      </p:pic>
      <p:pic>
        <p:nvPicPr>
          <p:cNvPr id="10" name="Picture 9">
            <a:extLst>
              <a:ext uri="{FF2B5EF4-FFF2-40B4-BE49-F238E27FC236}">
                <a16:creationId xmlns:a16="http://schemas.microsoft.com/office/drawing/2014/main" id="{558D81C0-B434-6EF1-E94D-74B0FDAC9FCA}"/>
              </a:ext>
            </a:extLst>
          </p:cNvPr>
          <p:cNvPicPr>
            <a:picLocks noChangeAspect="1"/>
          </p:cNvPicPr>
          <p:nvPr/>
        </p:nvPicPr>
        <p:blipFill>
          <a:blip r:embed="rId5"/>
          <a:stretch>
            <a:fillRect/>
          </a:stretch>
        </p:blipFill>
        <p:spPr>
          <a:xfrm rot="10800000">
            <a:off x="3896278" y="320735"/>
            <a:ext cx="2941619" cy="1016856"/>
          </a:xfrm>
          <a:prstGeom prst="rect">
            <a:avLst/>
          </a:prstGeom>
        </p:spPr>
      </p:pic>
      <p:pic>
        <p:nvPicPr>
          <p:cNvPr id="12" name="Picture 11">
            <a:extLst>
              <a:ext uri="{FF2B5EF4-FFF2-40B4-BE49-F238E27FC236}">
                <a16:creationId xmlns:a16="http://schemas.microsoft.com/office/drawing/2014/main" id="{9722D0A6-6E98-56FD-3B19-B809A5026715}"/>
              </a:ext>
            </a:extLst>
          </p:cNvPr>
          <p:cNvPicPr>
            <a:picLocks noChangeAspect="1"/>
          </p:cNvPicPr>
          <p:nvPr/>
        </p:nvPicPr>
        <p:blipFill>
          <a:blip r:embed="rId6"/>
          <a:stretch>
            <a:fillRect/>
          </a:stretch>
        </p:blipFill>
        <p:spPr>
          <a:xfrm>
            <a:off x="7154501" y="349916"/>
            <a:ext cx="4051242" cy="5600756"/>
          </a:xfrm>
          <a:prstGeom prst="rect">
            <a:avLst/>
          </a:prstGeom>
        </p:spPr>
      </p:pic>
      <p:sp>
        <p:nvSpPr>
          <p:cNvPr id="13" name="TextBox 12">
            <a:extLst>
              <a:ext uri="{FF2B5EF4-FFF2-40B4-BE49-F238E27FC236}">
                <a16:creationId xmlns:a16="http://schemas.microsoft.com/office/drawing/2014/main" id="{DA495745-9069-5DB2-0ED5-54DDCCD6EE4D}"/>
              </a:ext>
            </a:extLst>
          </p:cNvPr>
          <p:cNvSpPr txBox="1"/>
          <p:nvPr/>
        </p:nvSpPr>
        <p:spPr>
          <a:xfrm>
            <a:off x="301431" y="2512194"/>
            <a:ext cx="3954752" cy="2308324"/>
          </a:xfrm>
          <a:prstGeom prst="rect">
            <a:avLst/>
          </a:prstGeom>
          <a:noFill/>
        </p:spPr>
        <p:txBody>
          <a:bodyPr wrap="square" rtlCol="0">
            <a:spAutoFit/>
          </a:bodyPr>
          <a:lstStyle/>
          <a:p>
            <a:r>
              <a:rPr lang="en-US" b="1" dirty="0"/>
              <a:t>Illegal search and seizure</a:t>
            </a:r>
          </a:p>
          <a:p>
            <a:endParaRPr lang="en-US" b="1" dirty="0"/>
          </a:p>
          <a:p>
            <a:r>
              <a:rPr lang="en-US" b="1" dirty="0"/>
              <a:t>Warrant filed April 01, 1996</a:t>
            </a:r>
          </a:p>
          <a:p>
            <a:endParaRPr lang="en-US" b="1" dirty="0"/>
          </a:p>
          <a:p>
            <a:r>
              <a:rPr lang="en-US" b="1" dirty="0"/>
              <a:t>Evidence seized 31 March 96</a:t>
            </a:r>
          </a:p>
          <a:p>
            <a:endParaRPr lang="en-US" b="1" dirty="0"/>
          </a:p>
          <a:p>
            <a:r>
              <a:rPr lang="en-US" b="1" dirty="0"/>
              <a:t>Withheld from evidence and discovery to the defense team</a:t>
            </a:r>
          </a:p>
        </p:txBody>
      </p:sp>
    </p:spTree>
    <p:extLst>
      <p:ext uri="{BB962C8B-B14F-4D97-AF65-F5344CB8AC3E}">
        <p14:creationId xmlns:p14="http://schemas.microsoft.com/office/powerpoint/2010/main" val="348097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D7FF2-6168-CC99-2F7A-D739A6946882}"/>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28D68F50-B2D2-5630-5DC8-E463C8A0E751}"/>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3AC39831-7519-EF51-368C-CE0EAA68054C}"/>
              </a:ext>
            </a:extLst>
          </p:cNvPr>
          <p:cNvSpPr>
            <a:spLocks noGrp="1"/>
          </p:cNvSpPr>
          <p:nvPr>
            <p:ph type="sldNum" sz="quarter" idx="12"/>
          </p:nvPr>
        </p:nvSpPr>
        <p:spPr/>
        <p:txBody>
          <a:bodyPr/>
          <a:lstStyle/>
          <a:p>
            <a:fld id="{8D311328-86CE-48CB-8692-288FB545BF2E}" type="slidenum">
              <a:rPr lang="en-US" smtClean="0"/>
              <a:t>7</a:t>
            </a:fld>
            <a:endParaRPr lang="en-US"/>
          </a:p>
        </p:txBody>
      </p:sp>
      <p:pic>
        <p:nvPicPr>
          <p:cNvPr id="6" name="Picture 5">
            <a:extLst>
              <a:ext uri="{FF2B5EF4-FFF2-40B4-BE49-F238E27FC236}">
                <a16:creationId xmlns:a16="http://schemas.microsoft.com/office/drawing/2014/main" id="{9805D7D1-BDA2-5E97-EBBE-5DC31295ED01}"/>
              </a:ext>
            </a:extLst>
          </p:cNvPr>
          <p:cNvPicPr>
            <a:picLocks noChangeAspect="1"/>
          </p:cNvPicPr>
          <p:nvPr/>
        </p:nvPicPr>
        <p:blipFill>
          <a:blip r:embed="rId2"/>
          <a:stretch>
            <a:fillRect/>
          </a:stretch>
        </p:blipFill>
        <p:spPr>
          <a:xfrm>
            <a:off x="1766047" y="684462"/>
            <a:ext cx="3795624" cy="5198812"/>
          </a:xfrm>
          <a:prstGeom prst="rect">
            <a:avLst/>
          </a:prstGeom>
        </p:spPr>
      </p:pic>
      <p:sp>
        <p:nvSpPr>
          <p:cNvPr id="9" name="TextBox 8">
            <a:extLst>
              <a:ext uri="{FF2B5EF4-FFF2-40B4-BE49-F238E27FC236}">
                <a16:creationId xmlns:a16="http://schemas.microsoft.com/office/drawing/2014/main" id="{970D5FC1-5122-1213-B087-BAB31D929D68}"/>
              </a:ext>
            </a:extLst>
          </p:cNvPr>
          <p:cNvSpPr txBox="1"/>
          <p:nvPr/>
        </p:nvSpPr>
        <p:spPr>
          <a:xfrm>
            <a:off x="6036639" y="2268205"/>
            <a:ext cx="4601497" cy="2031325"/>
          </a:xfrm>
          <a:prstGeom prst="rect">
            <a:avLst/>
          </a:prstGeom>
          <a:noFill/>
        </p:spPr>
        <p:txBody>
          <a:bodyPr wrap="square" rtlCol="0">
            <a:spAutoFit/>
          </a:bodyPr>
          <a:lstStyle/>
          <a:p>
            <a:r>
              <a:rPr lang="en-US" b="1" dirty="0"/>
              <a:t>Report from Evidence collected shows 4-1-1996</a:t>
            </a:r>
          </a:p>
          <a:p>
            <a:endParaRPr lang="en-US" b="1" dirty="0"/>
          </a:p>
          <a:p>
            <a:r>
              <a:rPr lang="en-US" b="1" dirty="0"/>
              <a:t>Officer K.L. Gibson states that they assisted Det. Yore in the execution of the search warrant executed on 4-1-96 in a report dated 4-1-96 @ 3:30pm – 4:00pm</a:t>
            </a:r>
          </a:p>
        </p:txBody>
      </p:sp>
    </p:spTree>
    <p:extLst>
      <p:ext uri="{BB962C8B-B14F-4D97-AF65-F5344CB8AC3E}">
        <p14:creationId xmlns:p14="http://schemas.microsoft.com/office/powerpoint/2010/main" val="199926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76E403-0FF0-30B0-3DAE-4B7D4FF40FEB}"/>
              </a:ext>
            </a:extLst>
          </p:cNvPr>
          <p:cNvSpPr>
            <a:spLocks noGrp="1"/>
          </p:cNvSpPr>
          <p:nvPr>
            <p:ph type="dt" sz="half" idx="10"/>
          </p:nvPr>
        </p:nvSpPr>
        <p:spPr>
          <a:xfrm>
            <a:off x="7380720" y="6404385"/>
            <a:ext cx="2743200" cy="365125"/>
          </a:xfrm>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089D6FA0-C9CE-8BF6-6ED5-B7425D5BD2EA}"/>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A1CF7E74-69E9-9989-1489-9F49EA3CEC49}"/>
              </a:ext>
            </a:extLst>
          </p:cNvPr>
          <p:cNvSpPr>
            <a:spLocks noGrp="1"/>
          </p:cNvSpPr>
          <p:nvPr>
            <p:ph type="sldNum" sz="quarter" idx="12"/>
          </p:nvPr>
        </p:nvSpPr>
        <p:spPr/>
        <p:txBody>
          <a:bodyPr/>
          <a:lstStyle/>
          <a:p>
            <a:fld id="{8D311328-86CE-48CB-8692-288FB545BF2E}" type="slidenum">
              <a:rPr lang="en-US" smtClean="0"/>
              <a:t>8</a:t>
            </a:fld>
            <a:endParaRPr lang="en-US"/>
          </a:p>
        </p:txBody>
      </p:sp>
      <p:pic>
        <p:nvPicPr>
          <p:cNvPr id="6" name="Picture 5">
            <a:extLst>
              <a:ext uri="{FF2B5EF4-FFF2-40B4-BE49-F238E27FC236}">
                <a16:creationId xmlns:a16="http://schemas.microsoft.com/office/drawing/2014/main" id="{6A45BACA-F5A4-F89F-4134-670CB7595158}"/>
              </a:ext>
            </a:extLst>
          </p:cNvPr>
          <p:cNvPicPr>
            <a:picLocks noChangeAspect="1"/>
          </p:cNvPicPr>
          <p:nvPr/>
        </p:nvPicPr>
        <p:blipFill>
          <a:blip r:embed="rId2"/>
          <a:stretch>
            <a:fillRect/>
          </a:stretch>
        </p:blipFill>
        <p:spPr>
          <a:xfrm>
            <a:off x="5620632" y="88490"/>
            <a:ext cx="4206605" cy="5890770"/>
          </a:xfrm>
          <a:prstGeom prst="rect">
            <a:avLst/>
          </a:prstGeom>
        </p:spPr>
      </p:pic>
      <p:pic>
        <p:nvPicPr>
          <p:cNvPr id="9" name="Picture 8">
            <a:extLst>
              <a:ext uri="{FF2B5EF4-FFF2-40B4-BE49-F238E27FC236}">
                <a16:creationId xmlns:a16="http://schemas.microsoft.com/office/drawing/2014/main" id="{7E7194D2-5F52-46F8-935D-A6E78F3A7F00}"/>
              </a:ext>
            </a:extLst>
          </p:cNvPr>
          <p:cNvPicPr>
            <a:picLocks noChangeAspect="1"/>
          </p:cNvPicPr>
          <p:nvPr/>
        </p:nvPicPr>
        <p:blipFill>
          <a:blip r:embed="rId3"/>
          <a:stretch>
            <a:fillRect/>
          </a:stretch>
        </p:blipFill>
        <p:spPr>
          <a:xfrm>
            <a:off x="1437682" y="76462"/>
            <a:ext cx="4138019" cy="5730737"/>
          </a:xfrm>
          <a:prstGeom prst="rect">
            <a:avLst/>
          </a:prstGeom>
        </p:spPr>
      </p:pic>
      <p:sp>
        <p:nvSpPr>
          <p:cNvPr id="10" name="TextBox 9">
            <a:extLst>
              <a:ext uri="{FF2B5EF4-FFF2-40B4-BE49-F238E27FC236}">
                <a16:creationId xmlns:a16="http://schemas.microsoft.com/office/drawing/2014/main" id="{ECBA7134-31FB-17A8-F5B2-39771E681E95}"/>
              </a:ext>
            </a:extLst>
          </p:cNvPr>
          <p:cNvSpPr txBox="1"/>
          <p:nvPr/>
        </p:nvSpPr>
        <p:spPr>
          <a:xfrm>
            <a:off x="792222" y="5789053"/>
            <a:ext cx="8037145" cy="369332"/>
          </a:xfrm>
          <a:prstGeom prst="rect">
            <a:avLst/>
          </a:prstGeom>
          <a:noFill/>
        </p:spPr>
        <p:txBody>
          <a:bodyPr wrap="square" rtlCol="0">
            <a:spAutoFit/>
          </a:bodyPr>
          <a:lstStyle/>
          <a:p>
            <a:r>
              <a:rPr lang="en-US" b="1" dirty="0"/>
              <a:t>Report from Evidence collected shows 4-1-1996 from Officer G. Brooks</a:t>
            </a:r>
          </a:p>
        </p:txBody>
      </p:sp>
      <p:sp>
        <p:nvSpPr>
          <p:cNvPr id="5" name="Left Brace 4">
            <a:extLst>
              <a:ext uri="{FF2B5EF4-FFF2-40B4-BE49-F238E27FC236}">
                <a16:creationId xmlns:a16="http://schemas.microsoft.com/office/drawing/2014/main" id="{30A2808B-B6B0-9577-1AB8-C0A0E5364AFD}"/>
              </a:ext>
            </a:extLst>
          </p:cNvPr>
          <p:cNvSpPr/>
          <p:nvPr/>
        </p:nvSpPr>
        <p:spPr>
          <a:xfrm>
            <a:off x="5658352" y="3012880"/>
            <a:ext cx="245006" cy="521110"/>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4D97612F-5F40-B056-45C5-98E9C0D7C69C}"/>
              </a:ext>
            </a:extLst>
          </p:cNvPr>
          <p:cNvSpPr/>
          <p:nvPr/>
        </p:nvSpPr>
        <p:spPr>
          <a:xfrm>
            <a:off x="5620632" y="1488879"/>
            <a:ext cx="245006" cy="1523999"/>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48B5BF8D-D729-2E9F-3F72-E35909136C16}"/>
              </a:ext>
            </a:extLst>
          </p:cNvPr>
          <p:cNvSpPr/>
          <p:nvPr/>
        </p:nvSpPr>
        <p:spPr>
          <a:xfrm>
            <a:off x="5620632" y="811783"/>
            <a:ext cx="245006" cy="521110"/>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4728F537-165D-139F-513A-C36AD04616F8}"/>
              </a:ext>
            </a:extLst>
          </p:cNvPr>
          <p:cNvSpPr/>
          <p:nvPr/>
        </p:nvSpPr>
        <p:spPr>
          <a:xfrm>
            <a:off x="7998429" y="4812184"/>
            <a:ext cx="245006" cy="521110"/>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15B6EE81-A35E-AADF-E869-A1730CCFC7F6}"/>
              </a:ext>
            </a:extLst>
          </p:cNvPr>
          <p:cNvSpPr/>
          <p:nvPr/>
        </p:nvSpPr>
        <p:spPr>
          <a:xfrm>
            <a:off x="1437682" y="3694973"/>
            <a:ext cx="155144" cy="1230988"/>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5DDB8634-1DBB-D284-3D24-F347914B42D4}"/>
              </a:ext>
            </a:extLst>
          </p:cNvPr>
          <p:cNvSpPr/>
          <p:nvPr/>
        </p:nvSpPr>
        <p:spPr>
          <a:xfrm>
            <a:off x="1392751" y="4845470"/>
            <a:ext cx="245006" cy="521110"/>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D9FF77B4-9EAE-5E50-7689-E45DFFE36BC2}"/>
              </a:ext>
            </a:extLst>
          </p:cNvPr>
          <p:cNvSpPr txBox="1"/>
          <p:nvPr/>
        </p:nvSpPr>
        <p:spPr>
          <a:xfrm>
            <a:off x="9872168" y="132564"/>
            <a:ext cx="2241174" cy="5047536"/>
          </a:xfrm>
          <a:prstGeom prst="rect">
            <a:avLst/>
          </a:prstGeom>
          <a:noFill/>
        </p:spPr>
        <p:txBody>
          <a:bodyPr wrap="square" rtlCol="0">
            <a:spAutoFit/>
          </a:bodyPr>
          <a:lstStyle/>
          <a:p>
            <a:r>
              <a:rPr lang="en-US" sz="1400" b="1" dirty="0"/>
              <a:t>Officer G. Brooks puts in his report that Mr. Wilson claimed Kim’s blood would be under</a:t>
            </a:r>
          </a:p>
          <a:p>
            <a:r>
              <a:rPr lang="en-US" sz="1400" b="1" dirty="0"/>
              <a:t>his fingernails because he tried to help Kim.</a:t>
            </a:r>
          </a:p>
          <a:p>
            <a:endParaRPr lang="en-US" sz="1400" b="1" dirty="0"/>
          </a:p>
          <a:p>
            <a:r>
              <a:rPr lang="en-US" sz="1400" b="1" dirty="0"/>
              <a:t>Mr. Wilson remembers saying he would have his own blood under his nails because of hand injury.</a:t>
            </a:r>
          </a:p>
          <a:p>
            <a:endParaRPr lang="en-US" sz="1400" b="1" dirty="0"/>
          </a:p>
          <a:p>
            <a:r>
              <a:rPr lang="en-US" sz="1400" b="1" dirty="0">
                <a:solidFill>
                  <a:srgbClr val="FF0000"/>
                </a:solidFill>
              </a:rPr>
              <a:t>What happened to those scrapings and did they match the victim’s blood type?</a:t>
            </a:r>
          </a:p>
          <a:p>
            <a:endParaRPr lang="en-US" sz="1400" b="1" dirty="0">
              <a:solidFill>
                <a:srgbClr val="FF0000"/>
              </a:solidFill>
            </a:endParaRPr>
          </a:p>
          <a:p>
            <a:r>
              <a:rPr lang="en-US" sz="1400" b="1" dirty="0">
                <a:solidFill>
                  <a:srgbClr val="FF0000"/>
                </a:solidFill>
              </a:rPr>
              <a:t>What happened to his bandage that was removed at the hospital and did it test positive for the victim’s blood?</a:t>
            </a:r>
          </a:p>
        </p:txBody>
      </p:sp>
    </p:spTree>
    <p:extLst>
      <p:ext uri="{BB962C8B-B14F-4D97-AF65-F5344CB8AC3E}">
        <p14:creationId xmlns:p14="http://schemas.microsoft.com/office/powerpoint/2010/main" val="422488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BC088-5687-23DB-3C60-62E431A2B3CB}"/>
              </a:ext>
            </a:extLst>
          </p:cNvPr>
          <p:cNvSpPr>
            <a:spLocks noGrp="1"/>
          </p:cNvSpPr>
          <p:nvPr>
            <p:ph type="dt" sz="half" idx="10"/>
          </p:nvPr>
        </p:nvSpPr>
        <p:spPr/>
        <p:txBody>
          <a:bodyPr/>
          <a:lstStyle/>
          <a:p>
            <a:fld id="{160476CD-8703-42AF-80FD-A01FA8A067C3}" type="datetime1">
              <a:rPr lang="en-US" smtClean="0"/>
              <a:t>5/18/2025</a:t>
            </a:fld>
            <a:endParaRPr lang="en-US"/>
          </a:p>
        </p:txBody>
      </p:sp>
      <p:sp>
        <p:nvSpPr>
          <p:cNvPr id="3" name="Footer Placeholder 2">
            <a:extLst>
              <a:ext uri="{FF2B5EF4-FFF2-40B4-BE49-F238E27FC236}">
                <a16:creationId xmlns:a16="http://schemas.microsoft.com/office/drawing/2014/main" id="{2F4E5502-B5F7-86E2-6FFF-AFF100E49711}"/>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65B64C60-787F-C834-57E3-B0BA3AF7BC4D}"/>
              </a:ext>
            </a:extLst>
          </p:cNvPr>
          <p:cNvSpPr>
            <a:spLocks noGrp="1"/>
          </p:cNvSpPr>
          <p:nvPr>
            <p:ph type="sldNum" sz="quarter" idx="12"/>
          </p:nvPr>
        </p:nvSpPr>
        <p:spPr/>
        <p:txBody>
          <a:bodyPr/>
          <a:lstStyle/>
          <a:p>
            <a:fld id="{8D311328-86CE-48CB-8692-288FB545BF2E}" type="slidenum">
              <a:rPr lang="en-US" smtClean="0"/>
              <a:t>9</a:t>
            </a:fld>
            <a:endParaRPr lang="en-US"/>
          </a:p>
        </p:txBody>
      </p:sp>
      <p:pic>
        <p:nvPicPr>
          <p:cNvPr id="5" name="Picture 4">
            <a:extLst>
              <a:ext uri="{FF2B5EF4-FFF2-40B4-BE49-F238E27FC236}">
                <a16:creationId xmlns:a16="http://schemas.microsoft.com/office/drawing/2014/main" id="{7CF22A56-F42D-96AD-E7DD-0D7E65242C7B}"/>
              </a:ext>
            </a:extLst>
          </p:cNvPr>
          <p:cNvPicPr>
            <a:picLocks noChangeAspect="1"/>
          </p:cNvPicPr>
          <p:nvPr/>
        </p:nvPicPr>
        <p:blipFill>
          <a:blip r:embed="rId2"/>
          <a:srcRect l="38247" t="45594" r="29668" b="37829"/>
          <a:stretch/>
        </p:blipFill>
        <p:spPr>
          <a:xfrm>
            <a:off x="334297" y="2241755"/>
            <a:ext cx="3775587" cy="1463040"/>
          </a:xfrm>
          <a:prstGeom prst="rect">
            <a:avLst/>
          </a:prstGeom>
        </p:spPr>
      </p:pic>
      <p:pic>
        <p:nvPicPr>
          <p:cNvPr id="7" name="Picture 6">
            <a:extLst>
              <a:ext uri="{FF2B5EF4-FFF2-40B4-BE49-F238E27FC236}">
                <a16:creationId xmlns:a16="http://schemas.microsoft.com/office/drawing/2014/main" id="{D3CA5339-7B33-DFC2-F655-9E442941359E}"/>
              </a:ext>
            </a:extLst>
          </p:cNvPr>
          <p:cNvPicPr>
            <a:picLocks noChangeAspect="1"/>
          </p:cNvPicPr>
          <p:nvPr/>
        </p:nvPicPr>
        <p:blipFill>
          <a:blip r:embed="rId3"/>
          <a:stretch>
            <a:fillRect/>
          </a:stretch>
        </p:blipFill>
        <p:spPr>
          <a:xfrm>
            <a:off x="4186084" y="481780"/>
            <a:ext cx="4587638" cy="6104149"/>
          </a:xfrm>
          <a:prstGeom prst="rect">
            <a:avLst/>
          </a:prstGeom>
        </p:spPr>
      </p:pic>
      <p:cxnSp>
        <p:nvCxnSpPr>
          <p:cNvPr id="9" name="Straight Connector 8">
            <a:extLst>
              <a:ext uri="{FF2B5EF4-FFF2-40B4-BE49-F238E27FC236}">
                <a16:creationId xmlns:a16="http://schemas.microsoft.com/office/drawing/2014/main" id="{CF0FB8C9-9B4A-2047-A247-A8CC909EA58F}"/>
              </a:ext>
            </a:extLst>
          </p:cNvPr>
          <p:cNvCxnSpPr>
            <a:cxnSpLocks/>
          </p:cNvCxnSpPr>
          <p:nvPr/>
        </p:nvCxnSpPr>
        <p:spPr>
          <a:xfrm>
            <a:off x="4335347" y="1966453"/>
            <a:ext cx="4178710" cy="147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60044D-DF11-E520-8E45-FEEAE28C475A}"/>
              </a:ext>
            </a:extLst>
          </p:cNvPr>
          <p:cNvCxnSpPr>
            <a:cxnSpLocks/>
          </p:cNvCxnSpPr>
          <p:nvPr/>
        </p:nvCxnSpPr>
        <p:spPr>
          <a:xfrm>
            <a:off x="4348761" y="2595717"/>
            <a:ext cx="3939833" cy="1179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EB4955-D4DA-A05C-442E-9C3C94E3C3FC}"/>
              </a:ext>
            </a:extLst>
          </p:cNvPr>
          <p:cNvSpPr txBox="1"/>
          <p:nvPr/>
        </p:nvSpPr>
        <p:spPr>
          <a:xfrm>
            <a:off x="8936399" y="2241755"/>
            <a:ext cx="3127380" cy="2585323"/>
          </a:xfrm>
          <a:prstGeom prst="rect">
            <a:avLst/>
          </a:prstGeom>
          <a:noFill/>
        </p:spPr>
        <p:txBody>
          <a:bodyPr wrap="square">
            <a:spAutoFit/>
          </a:bodyPr>
          <a:lstStyle/>
          <a:p>
            <a:r>
              <a:rPr lang="en-US" sz="1800" b="1" dirty="0"/>
              <a:t>Property evidence reports shows 1 vial in inventory, yet 1 vial removed by Det. Michael Yore on 3-31-96 while one was taken by Officer L. Dillard on 4-3-1996 to crime lab.</a:t>
            </a:r>
          </a:p>
          <a:p>
            <a:endParaRPr lang="en-US" b="1" dirty="0"/>
          </a:p>
          <a:p>
            <a:r>
              <a:rPr lang="en-US" b="1" dirty="0"/>
              <a:t>This supports 2 vials</a:t>
            </a:r>
            <a:endParaRPr lang="en-US" sz="1800" b="1" dirty="0"/>
          </a:p>
        </p:txBody>
      </p:sp>
    </p:spTree>
    <p:extLst>
      <p:ext uri="{BB962C8B-B14F-4D97-AF65-F5344CB8AC3E}">
        <p14:creationId xmlns:p14="http://schemas.microsoft.com/office/powerpoint/2010/main" val="408429886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29566</TotalTime>
  <Words>3227</Words>
  <Application>Microsoft Office PowerPoint</Application>
  <PresentationFormat>Widescreen</PresentationFormat>
  <Paragraphs>313</Paragraphs>
  <Slides>37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Gill Sans MT</vt:lpstr>
      <vt:lpstr>Gallery</vt:lpstr>
      <vt:lpstr>Peter Wilson: Writ of Habeas Corpus – Officer Michael Yore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Nanette Barto</dc:creator>
  <cp:lastModifiedBy>Nanette Barto</cp:lastModifiedBy>
  <cp:revision>263</cp:revision>
  <cp:lastPrinted>2016-06-15T16:07:29Z</cp:lastPrinted>
  <dcterms:created xsi:type="dcterms:W3CDTF">2015-01-11T00:39:29Z</dcterms:created>
  <dcterms:modified xsi:type="dcterms:W3CDTF">2025-05-18T23:55:08Z</dcterms:modified>
</cp:coreProperties>
</file>